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8" r:id="rId2"/>
    <p:sldId id="290" r:id="rId3"/>
    <p:sldId id="291" r:id="rId4"/>
    <p:sldId id="260" r:id="rId5"/>
    <p:sldId id="262" r:id="rId6"/>
    <p:sldId id="29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93" r:id="rId26"/>
    <p:sldId id="281" r:id="rId27"/>
    <p:sldId id="282" r:id="rId28"/>
    <p:sldId id="294" r:id="rId29"/>
    <p:sldId id="283" r:id="rId30"/>
    <p:sldId id="284" r:id="rId31"/>
    <p:sldId id="295" r:id="rId32"/>
    <p:sldId id="296" r:id="rId33"/>
    <p:sldId id="285" r:id="rId34"/>
    <p:sldId id="286" r:id="rId35"/>
    <p:sldId id="287"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615" autoAdjust="0"/>
    <p:restoredTop sz="86447" autoAdjust="0"/>
  </p:normalViewPr>
  <p:slideViewPr>
    <p:cSldViewPr>
      <p:cViewPr varScale="1">
        <p:scale>
          <a:sx n="63" d="100"/>
          <a:sy n="63" d="100"/>
        </p:scale>
        <p:origin x="-1362" y="-108"/>
      </p:cViewPr>
      <p:guideLst>
        <p:guide orient="horz" pos="2160"/>
        <p:guide pos="2880"/>
      </p:guideLst>
    </p:cSldViewPr>
  </p:slideViewPr>
  <p:outlineViewPr>
    <p:cViewPr>
      <p:scale>
        <a:sx n="33" d="100"/>
        <a:sy n="33" d="100"/>
      </p:scale>
      <p:origin x="0" y="31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31.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288F803-7C3F-41CE-923E-4E1F519329F9}" type="datetimeFigureOut">
              <a:rPr lang="en-US" smtClean="0"/>
              <a:t>5/11/2020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A6938FD-191D-405E-B2F1-33B4EA365FCA}" type="slidenum">
              <a:rPr lang="en-US" smtClean="0"/>
              <a:t>‹#›</a:t>
            </a:fld>
            <a:endParaRPr lang="en-US"/>
          </a:p>
        </p:txBody>
      </p:sp>
    </p:spTree>
    <p:extLst>
      <p:ext uri="{BB962C8B-B14F-4D97-AF65-F5344CB8AC3E}">
        <p14:creationId xmlns:p14="http://schemas.microsoft.com/office/powerpoint/2010/main" val="460335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LcPeriod"/>
            </a:pPr>
            <a:r>
              <a:rPr lang="en-US" dirty="0" smtClean="0"/>
              <a:t>Light from the enzyme,</a:t>
            </a:r>
            <a:r>
              <a:rPr lang="en-US" baseline="0" dirty="0" smtClean="0"/>
              <a:t> Luciferase, that uses a chemical reaction to produce light.  Enzyme named for Lucifer of Greek Mythology, the bearer of light that lights up the first and other evening stars.  Not the Lucifer of Christian Mythology.</a:t>
            </a:r>
          </a:p>
          <a:p>
            <a:pPr marL="0" indent="0">
              <a:buNone/>
            </a:pPr>
            <a:endParaRPr lang="en-US" baseline="0" dirty="0" smtClean="0"/>
          </a:p>
          <a:p>
            <a:pPr marL="228600" indent="-228600">
              <a:buAutoNum type="alphaLcPeriod" startAt="2"/>
            </a:pPr>
            <a:r>
              <a:rPr lang="en-US" baseline="0" dirty="0" smtClean="0"/>
              <a:t>Hemoglobin (</a:t>
            </a:r>
            <a:r>
              <a:rPr lang="en-US" baseline="0" dirty="0" err="1" smtClean="0"/>
              <a:t>Hb</a:t>
            </a:r>
            <a:r>
              <a:rPr lang="en-US" baseline="0" dirty="0" smtClean="0"/>
              <a:t>) an oxygen binding protein.</a:t>
            </a:r>
          </a:p>
          <a:p>
            <a:pPr marL="228600" indent="-228600">
              <a:buAutoNum type="alphaLcPeriod" startAt="2"/>
            </a:pPr>
            <a:endParaRPr lang="en-US" baseline="0" dirty="0" smtClean="0"/>
          </a:p>
          <a:p>
            <a:pPr marL="228600" indent="-228600">
              <a:buAutoNum type="alphaLcPeriod" startAt="2"/>
            </a:pPr>
            <a:r>
              <a:rPr lang="en-US" baseline="0" dirty="0" smtClean="0"/>
              <a:t>Skin, horns, nails, hair, claws, feathers….all different forms of keratin, a structural protein.</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1</a:t>
            </a:fld>
            <a:endParaRPr lang="en-US"/>
          </a:p>
        </p:txBody>
      </p:sp>
    </p:spTree>
    <p:extLst>
      <p:ext uri="{BB962C8B-B14F-4D97-AF65-F5344CB8AC3E}">
        <p14:creationId xmlns:p14="http://schemas.microsoft.com/office/powerpoint/2010/main" val="40127929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Only two acidic amino acids.  Note that these are</a:t>
            </a:r>
            <a:r>
              <a:rPr lang="en-US" baseline="0" dirty="0" smtClean="0"/>
              <a:t> related to the amide amino acids:  asparagine and glutamine.</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12</a:t>
            </a:fld>
            <a:endParaRPr lang="en-US"/>
          </a:p>
        </p:txBody>
      </p:sp>
    </p:spTree>
    <p:extLst>
      <p:ext uri="{BB962C8B-B14F-4D97-AF65-F5344CB8AC3E}">
        <p14:creationId xmlns:p14="http://schemas.microsoft.com/office/powerpoint/2010/main" val="27565351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UV spectrophotometry is a easy, non-destructive way of measuring</a:t>
            </a:r>
            <a:r>
              <a:rPr lang="en-US" baseline="0" dirty="0" smtClean="0"/>
              <a:t> proteins, next slide.</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13</a:t>
            </a:fld>
            <a:endParaRPr lang="en-US"/>
          </a:p>
        </p:txBody>
      </p:sp>
    </p:spTree>
    <p:extLst>
      <p:ext uri="{BB962C8B-B14F-4D97-AF65-F5344CB8AC3E}">
        <p14:creationId xmlns:p14="http://schemas.microsoft.com/office/powerpoint/2010/main" val="31809554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Amin</a:t>
            </a:r>
            <a:r>
              <a:rPr lang="en-US" baseline="0" dirty="0" smtClean="0"/>
              <a:t>o acid, F, has some 280 nm absorbance but it is small considering these two.</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14</a:t>
            </a:fld>
            <a:endParaRPr lang="en-US"/>
          </a:p>
        </p:txBody>
      </p:sp>
    </p:spTree>
    <p:extLst>
      <p:ext uri="{BB962C8B-B14F-4D97-AF65-F5344CB8AC3E}">
        <p14:creationId xmlns:p14="http://schemas.microsoft.com/office/powerpoint/2010/main" val="29786286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Cysteines</a:t>
            </a:r>
            <a:r>
              <a:rPr lang="en-US" baseline="0" dirty="0" smtClean="0"/>
              <a:t> can form disulfide bonds…entirely important in protein structure.  It is a covalent bond that can be broken by reduction and made by oxidation.</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15</a:t>
            </a:fld>
            <a:endParaRPr lang="en-US"/>
          </a:p>
        </p:txBody>
      </p:sp>
    </p:spTree>
    <p:extLst>
      <p:ext uri="{BB962C8B-B14F-4D97-AF65-F5344CB8AC3E}">
        <p14:creationId xmlns:p14="http://schemas.microsoft.com/office/powerpoint/2010/main" val="42883488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of these are amino acids in proteins</a:t>
            </a:r>
            <a:r>
              <a:rPr lang="en-US" baseline="0" dirty="0" smtClean="0"/>
              <a:t> which are modified after translation.</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16</a:t>
            </a:fld>
            <a:endParaRPr lang="en-US"/>
          </a:p>
        </p:txBody>
      </p:sp>
    </p:spTree>
    <p:extLst>
      <p:ext uri="{BB962C8B-B14F-4D97-AF65-F5344CB8AC3E}">
        <p14:creationId xmlns:p14="http://schemas.microsoft.com/office/powerpoint/2010/main" val="642757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don’t have to know the structures, but do have to know that these are important metabolites.</a:t>
            </a:r>
            <a:r>
              <a:rPr lang="en-US" baseline="0" dirty="0" smtClean="0"/>
              <a:t>  Some are antibiotics.  Some are hormones and some are important immune modulators.</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18</a:t>
            </a:fld>
            <a:endParaRPr lang="en-US"/>
          </a:p>
        </p:txBody>
      </p:sp>
    </p:spTree>
    <p:extLst>
      <p:ext uri="{BB962C8B-B14F-4D97-AF65-F5344CB8AC3E}">
        <p14:creationId xmlns:p14="http://schemas.microsoft.com/office/powerpoint/2010/main" val="41728302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Toxins too !</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19</a:t>
            </a:fld>
            <a:endParaRPr lang="en-US"/>
          </a:p>
        </p:txBody>
      </p:sp>
    </p:spTree>
    <p:extLst>
      <p:ext uri="{BB962C8B-B14F-4D97-AF65-F5344CB8AC3E}">
        <p14:creationId xmlns:p14="http://schemas.microsoft.com/office/powerpoint/2010/main" val="39341624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Which form occurs</a:t>
            </a:r>
            <a:r>
              <a:rPr lang="en-US" baseline="0" dirty="0" smtClean="0"/>
              <a:t> in Organic Chemistry texts?</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20</a:t>
            </a:fld>
            <a:endParaRPr lang="en-US"/>
          </a:p>
        </p:txBody>
      </p:sp>
    </p:spTree>
    <p:extLst>
      <p:ext uri="{BB962C8B-B14F-4D97-AF65-F5344CB8AC3E}">
        <p14:creationId xmlns:p14="http://schemas.microsoft.com/office/powerpoint/2010/main" val="340290292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 this is easy, we did it a chapter ago.  Be sure</a:t>
            </a:r>
            <a:r>
              <a:rPr lang="en-US" baseline="0" dirty="0" smtClean="0"/>
              <a:t> to know which are the equivalence points.  </a:t>
            </a:r>
            <a:r>
              <a:rPr lang="en-US" baseline="0" dirty="0" err="1" smtClean="0"/>
              <a:t>pI</a:t>
            </a:r>
            <a:r>
              <a:rPr lang="en-US" baseline="0" dirty="0" smtClean="0"/>
              <a:t> is the isoelectric point when the net charge on the molecule is zero.  It is an easy number to calculate: </a:t>
            </a:r>
            <a:r>
              <a:rPr lang="en-US" baseline="0" dirty="0" err="1" smtClean="0"/>
              <a:t>pI</a:t>
            </a:r>
            <a:r>
              <a:rPr lang="en-US" baseline="0" dirty="0" smtClean="0"/>
              <a:t> = (</a:t>
            </a:r>
            <a:r>
              <a:rPr lang="en-US" baseline="0" dirty="0" err="1" smtClean="0"/>
              <a:t>pK</a:t>
            </a:r>
            <a:r>
              <a:rPr lang="en-US" baseline="-25000" dirty="0" err="1" smtClean="0"/>
              <a:t>a</a:t>
            </a:r>
            <a:r>
              <a:rPr lang="en-US" baseline="0" dirty="0" smtClean="0"/>
              <a:t> + </a:t>
            </a:r>
            <a:r>
              <a:rPr lang="en-US" baseline="0" dirty="0" err="1" smtClean="0"/>
              <a:t>pK</a:t>
            </a:r>
            <a:r>
              <a:rPr lang="en-US" baseline="-25000" dirty="0" err="1" smtClean="0"/>
              <a:t>b</a:t>
            </a:r>
            <a:r>
              <a:rPr lang="en-US" baseline="0" dirty="0" smtClean="0"/>
              <a:t>) / 2.  Note that the subscripts a and b are between amino acid </a:t>
            </a:r>
            <a:r>
              <a:rPr lang="en-US" baseline="0" dirty="0" err="1" smtClean="0"/>
              <a:t>pK’s</a:t>
            </a:r>
            <a:r>
              <a:rPr lang="en-US" baseline="0" dirty="0" smtClean="0"/>
              <a:t> where the net charge is zero.  It is interesting to find the </a:t>
            </a:r>
            <a:r>
              <a:rPr lang="en-US" baseline="0" dirty="0" err="1" smtClean="0"/>
              <a:t>pI</a:t>
            </a:r>
            <a:r>
              <a:rPr lang="en-US" baseline="0" dirty="0" smtClean="0"/>
              <a:t> of amino acids with acidic and basic R groups.</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21</a:t>
            </a:fld>
            <a:endParaRPr lang="en-US"/>
          </a:p>
        </p:txBody>
      </p:sp>
    </p:spTree>
    <p:extLst>
      <p:ext uri="{BB962C8B-B14F-4D97-AF65-F5344CB8AC3E}">
        <p14:creationId xmlns:p14="http://schemas.microsoft.com/office/powerpoint/2010/main" val="5264462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is glycine</a:t>
            </a:r>
            <a:r>
              <a:rPr lang="en-US" baseline="0" dirty="0" smtClean="0"/>
              <a:t> so much a stronger weak acid than acetic acid ?  And, not as pronounced, but glycine’s amino is a stronger acid than that of methylamine.</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22</a:t>
            </a:fld>
            <a:endParaRPr lang="en-US"/>
          </a:p>
        </p:txBody>
      </p:sp>
    </p:spTree>
    <p:extLst>
      <p:ext uri="{BB962C8B-B14F-4D97-AF65-F5344CB8AC3E}">
        <p14:creationId xmlns:p14="http://schemas.microsoft.com/office/powerpoint/2010/main" val="34381605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300">
                <a:solidFill>
                  <a:schemeClr val="tx1"/>
                </a:solidFill>
                <a:latin typeface="Times" charset="0"/>
                <a:ea typeface="MS PGothic" pitchFamily="34" charset="-128"/>
              </a:defRPr>
            </a:lvl1pPr>
            <a:lvl2pPr marL="702756" indent="-270291">
              <a:defRPr sz="2300">
                <a:solidFill>
                  <a:schemeClr val="tx1"/>
                </a:solidFill>
                <a:latin typeface="Times" charset="0"/>
                <a:ea typeface="MS PGothic" pitchFamily="34" charset="-128"/>
              </a:defRPr>
            </a:lvl2pPr>
            <a:lvl3pPr marL="1081164" indent="-216233">
              <a:defRPr sz="2300">
                <a:solidFill>
                  <a:schemeClr val="tx1"/>
                </a:solidFill>
                <a:latin typeface="Times" charset="0"/>
                <a:ea typeface="MS PGothic" pitchFamily="34" charset="-128"/>
              </a:defRPr>
            </a:lvl3pPr>
            <a:lvl4pPr marL="1513629" indent="-216233">
              <a:defRPr sz="2300">
                <a:solidFill>
                  <a:schemeClr val="tx1"/>
                </a:solidFill>
                <a:latin typeface="Times" charset="0"/>
                <a:ea typeface="MS PGothic" pitchFamily="34" charset="-128"/>
              </a:defRPr>
            </a:lvl4pPr>
            <a:lvl5pPr marL="1946095" indent="-216233">
              <a:defRPr sz="2300">
                <a:solidFill>
                  <a:schemeClr val="tx1"/>
                </a:solidFill>
                <a:latin typeface="Times" charset="0"/>
                <a:ea typeface="MS PGothic" pitchFamily="34" charset="-128"/>
              </a:defRPr>
            </a:lvl5pPr>
            <a:lvl6pPr marL="2378560" indent="-216233" eaLnBrk="0" fontAlgn="base" hangingPunct="0">
              <a:spcBef>
                <a:spcPct val="0"/>
              </a:spcBef>
              <a:spcAft>
                <a:spcPct val="0"/>
              </a:spcAft>
              <a:defRPr sz="2300">
                <a:solidFill>
                  <a:schemeClr val="tx1"/>
                </a:solidFill>
                <a:latin typeface="Times" charset="0"/>
                <a:ea typeface="MS PGothic" pitchFamily="34" charset="-128"/>
              </a:defRPr>
            </a:lvl6pPr>
            <a:lvl7pPr marL="2811026" indent="-216233" eaLnBrk="0" fontAlgn="base" hangingPunct="0">
              <a:spcBef>
                <a:spcPct val="0"/>
              </a:spcBef>
              <a:spcAft>
                <a:spcPct val="0"/>
              </a:spcAft>
              <a:defRPr sz="2300">
                <a:solidFill>
                  <a:schemeClr val="tx1"/>
                </a:solidFill>
                <a:latin typeface="Times" charset="0"/>
                <a:ea typeface="MS PGothic" pitchFamily="34" charset="-128"/>
              </a:defRPr>
            </a:lvl7pPr>
            <a:lvl8pPr marL="3243491" indent="-216233" eaLnBrk="0" fontAlgn="base" hangingPunct="0">
              <a:spcBef>
                <a:spcPct val="0"/>
              </a:spcBef>
              <a:spcAft>
                <a:spcPct val="0"/>
              </a:spcAft>
              <a:defRPr sz="2300">
                <a:solidFill>
                  <a:schemeClr val="tx1"/>
                </a:solidFill>
                <a:latin typeface="Times" charset="0"/>
                <a:ea typeface="MS PGothic" pitchFamily="34" charset="-128"/>
              </a:defRPr>
            </a:lvl8pPr>
            <a:lvl9pPr marL="3675957" indent="-216233" eaLnBrk="0" fontAlgn="base" hangingPunct="0">
              <a:spcBef>
                <a:spcPct val="0"/>
              </a:spcBef>
              <a:spcAft>
                <a:spcPct val="0"/>
              </a:spcAft>
              <a:defRPr sz="2300">
                <a:solidFill>
                  <a:schemeClr val="tx1"/>
                </a:solidFill>
                <a:latin typeface="Times" charset="0"/>
                <a:ea typeface="MS PGothic" pitchFamily="34" charset="-128"/>
              </a:defRPr>
            </a:lvl9pPr>
          </a:lstStyle>
          <a:p>
            <a:fld id="{35562235-FCF6-425E-AA91-DE0259BDAF29}" type="slidenum">
              <a:rPr lang="en-US" sz="1100"/>
              <a:pPr/>
              <a:t>3</a:t>
            </a:fld>
            <a:endParaRPr lang="en-US" sz="1100"/>
          </a:p>
        </p:txBody>
      </p:sp>
      <p:sp>
        <p:nvSpPr>
          <p:cNvPr id="61443" name="Rectangle 2"/>
          <p:cNvSpPr>
            <a:spLocks noGrp="1" noRot="1" noChangeAspect="1" noChangeArrowheads="1" noTextEdit="1"/>
          </p:cNvSpPr>
          <p:nvPr>
            <p:ph type="sldImg"/>
          </p:nvPr>
        </p:nvSpPr>
        <p:spPr>
          <a:xfrm>
            <a:off x="1144588" y="685800"/>
            <a:ext cx="4570412" cy="3429000"/>
          </a:xfrm>
          <a:ln/>
        </p:spPr>
      </p:sp>
      <p:sp>
        <p:nvSpPr>
          <p:cNvPr id="61444" name="Rectangle 3"/>
          <p:cNvSpPr>
            <a:spLocks noGrp="1" noChangeArrowheads="1"/>
          </p:cNvSpPr>
          <p:nvPr>
            <p:ph type="body" idx="1"/>
          </p:nvPr>
        </p:nvSpPr>
        <p:spPr>
          <a:xfrm>
            <a:off x="913805" y="4343704"/>
            <a:ext cx="5030391" cy="411389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b="1" dirty="0" smtClean="0"/>
              <a:t>FIGURE 3-2 General structure of an amino acid.</a:t>
            </a:r>
            <a:r>
              <a:rPr lang="en-US" dirty="0" smtClean="0"/>
              <a:t> This structure is common to all but one of the </a:t>
            </a:r>
            <a:r>
              <a:rPr lang="en-US" i="1" dirty="0" smtClean="0">
                <a:latin typeface="Symbol" pitchFamily="18" charset="2"/>
                <a:sym typeface="Symbol" pitchFamily="18" charset="2"/>
              </a:rPr>
              <a:t>α</a:t>
            </a:r>
            <a:r>
              <a:rPr lang="en-US" dirty="0" smtClean="0"/>
              <a:t>-amino acids. (Proline, a cyclic amino acid, is the exception.) The R group, or side-chain (red), attached to the </a:t>
            </a:r>
            <a:r>
              <a:rPr lang="en-US" i="1" dirty="0" smtClean="0">
                <a:latin typeface="Symbol" pitchFamily="18" charset="2"/>
                <a:sym typeface="Symbol" pitchFamily="18" charset="2"/>
              </a:rPr>
              <a:t>α</a:t>
            </a:r>
            <a:r>
              <a:rPr lang="en-US" dirty="0" smtClean="0"/>
              <a:t> carbon (blue) is different in each amino acid.</a:t>
            </a:r>
          </a:p>
        </p:txBody>
      </p:sp>
    </p:spTree>
    <p:extLst>
      <p:ext uri="{BB962C8B-B14F-4D97-AF65-F5344CB8AC3E}">
        <p14:creationId xmlns:p14="http://schemas.microsoft.com/office/powerpoint/2010/main" val="17290117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the Isoelectric point</a:t>
            </a:r>
            <a:r>
              <a:rPr lang="en-US" baseline="0" dirty="0" smtClean="0"/>
              <a:t> ?.....is it at an equivalence point or </a:t>
            </a:r>
            <a:r>
              <a:rPr lang="en-US" baseline="0" dirty="0" err="1" smtClean="0"/>
              <a:t>pKa</a:t>
            </a:r>
            <a:r>
              <a:rPr lang="en-US" baseline="0" dirty="0" smtClean="0"/>
              <a:t>?  Think about it.</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23</a:t>
            </a:fld>
            <a:endParaRPr lang="en-US"/>
          </a:p>
        </p:txBody>
      </p:sp>
    </p:spTree>
    <p:extLst>
      <p:ext uri="{BB962C8B-B14F-4D97-AF65-F5344CB8AC3E}">
        <p14:creationId xmlns:p14="http://schemas.microsoft.com/office/powerpoint/2010/main" val="18077822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the isoelectric point ?</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24</a:t>
            </a:fld>
            <a:endParaRPr lang="en-US"/>
          </a:p>
        </p:txBody>
      </p:sp>
    </p:spTree>
    <p:extLst>
      <p:ext uri="{BB962C8B-B14F-4D97-AF65-F5344CB8AC3E}">
        <p14:creationId xmlns:p14="http://schemas.microsoft.com/office/powerpoint/2010/main" val="36985038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Peptide</a:t>
            </a:r>
            <a:r>
              <a:rPr lang="en-US" baseline="0" dirty="0" smtClean="0"/>
              <a:t> bond formation (dehydration) occurs on the ribosome.  Peptide bond breaking is the key to protein digestion (small intestine) and in the cytoplasm of every living cell as protein turnover.</a:t>
            </a:r>
          </a:p>
          <a:p>
            <a:endParaRPr lang="en-US" baseline="0" dirty="0" smtClean="0"/>
          </a:p>
          <a:p>
            <a:r>
              <a:rPr lang="en-US" baseline="0" dirty="0" smtClean="0"/>
              <a:t>Note that the peptide bond is trans.</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26</a:t>
            </a:fld>
            <a:endParaRPr lang="en-US"/>
          </a:p>
        </p:txBody>
      </p:sp>
    </p:spTree>
    <p:extLst>
      <p:ext uri="{BB962C8B-B14F-4D97-AF65-F5344CB8AC3E}">
        <p14:creationId xmlns:p14="http://schemas.microsoft.com/office/powerpoint/2010/main" val="18643191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the charge of this peptide</a:t>
            </a:r>
            <a:r>
              <a:rPr lang="en-US" baseline="0" dirty="0" smtClean="0"/>
              <a:t> at pH 0?  at pH 7?   at pH 12?</a:t>
            </a:r>
          </a:p>
          <a:p>
            <a:endParaRPr lang="en-US" baseline="0" dirty="0" smtClean="0"/>
          </a:p>
          <a:p>
            <a:r>
              <a:rPr lang="en-US" baseline="0" dirty="0" smtClean="0"/>
              <a:t>Note that the peptide bond is trans.</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27</a:t>
            </a:fld>
            <a:endParaRPr lang="en-US"/>
          </a:p>
        </p:txBody>
      </p:sp>
    </p:spTree>
    <p:extLst>
      <p:ext uri="{BB962C8B-B14F-4D97-AF65-F5344CB8AC3E}">
        <p14:creationId xmlns:p14="http://schemas.microsoft.com/office/powerpoint/2010/main" val="7701729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Play the pH game with this peptide too.</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29</a:t>
            </a:fld>
            <a:endParaRPr lang="en-US"/>
          </a:p>
        </p:txBody>
      </p:sp>
    </p:spTree>
    <p:extLst>
      <p:ext uri="{BB962C8B-B14F-4D97-AF65-F5344CB8AC3E}">
        <p14:creationId xmlns:p14="http://schemas.microsoft.com/office/powerpoint/2010/main" val="41376976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come</a:t>
            </a:r>
            <a:r>
              <a:rPr lang="en-US" baseline="0" dirty="0" smtClean="0"/>
              <a:t> back to this molecule when we get to sugars and other molecules that are sweet.</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30</a:t>
            </a:fld>
            <a:endParaRPr lang="en-US"/>
          </a:p>
        </p:txBody>
      </p:sp>
    </p:spTree>
    <p:extLst>
      <p:ext uri="{BB962C8B-B14F-4D97-AF65-F5344CB8AC3E}">
        <p14:creationId xmlns:p14="http://schemas.microsoft.com/office/powerpoint/2010/main" val="11400952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Protein come in small sizes</a:t>
            </a:r>
            <a:r>
              <a:rPr lang="en-US" baseline="0" dirty="0" smtClean="0"/>
              <a:t> ~ 10kD to enormous, </a:t>
            </a:r>
            <a:r>
              <a:rPr lang="en-US" baseline="0" dirty="0" err="1" smtClean="0"/>
              <a:t>titin</a:t>
            </a:r>
            <a:r>
              <a:rPr lang="en-US" baseline="0" dirty="0" smtClean="0"/>
              <a:t> is almost 3 million D, and one to many polypeptides.  How many N-terminal amino acids does </a:t>
            </a:r>
            <a:r>
              <a:rPr lang="en-US" i="1" baseline="0" dirty="0" smtClean="0"/>
              <a:t>Escherichia coli</a:t>
            </a:r>
            <a:r>
              <a:rPr lang="en-US" i="0" baseline="0" dirty="0" smtClean="0"/>
              <a:t>’ RNA polymerase have?</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33</a:t>
            </a:fld>
            <a:endParaRPr lang="en-US"/>
          </a:p>
        </p:txBody>
      </p:sp>
    </p:spTree>
    <p:extLst>
      <p:ext uri="{BB962C8B-B14F-4D97-AF65-F5344CB8AC3E}">
        <p14:creationId xmlns:p14="http://schemas.microsoft.com/office/powerpoint/2010/main" val="41453324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protein has it’s own</a:t>
            </a:r>
            <a:r>
              <a:rPr lang="en-US" baseline="0" dirty="0" smtClean="0"/>
              <a:t> distinctive amino acid composition.</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34</a:t>
            </a:fld>
            <a:endParaRPr lang="en-US"/>
          </a:p>
        </p:txBody>
      </p:sp>
    </p:spTree>
    <p:extLst>
      <p:ext uri="{BB962C8B-B14F-4D97-AF65-F5344CB8AC3E}">
        <p14:creationId xmlns:p14="http://schemas.microsoft.com/office/powerpoint/2010/main" val="38331960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a:t>
            </a:r>
            <a:r>
              <a:rPr lang="en-US" baseline="0" dirty="0" smtClean="0"/>
              <a:t> proteins like to be attached </a:t>
            </a:r>
            <a:r>
              <a:rPr lang="en-US" baseline="0" smtClean="0"/>
              <a:t>to something else.</a:t>
            </a:r>
            <a:endParaRPr lang="en-US"/>
          </a:p>
        </p:txBody>
      </p:sp>
      <p:sp>
        <p:nvSpPr>
          <p:cNvPr id="4" name="Slide Number Placeholder 3"/>
          <p:cNvSpPr>
            <a:spLocks noGrp="1"/>
          </p:cNvSpPr>
          <p:nvPr>
            <p:ph type="sldNum" sz="quarter" idx="10"/>
          </p:nvPr>
        </p:nvSpPr>
        <p:spPr/>
        <p:txBody>
          <a:bodyPr/>
          <a:lstStyle/>
          <a:p>
            <a:fld id="{EA6938FD-191D-405E-B2F1-33B4EA365FCA}" type="slidenum">
              <a:rPr lang="en-US" smtClean="0"/>
              <a:t>35</a:t>
            </a:fld>
            <a:endParaRPr lang="en-US"/>
          </a:p>
        </p:txBody>
      </p:sp>
    </p:spTree>
    <p:extLst>
      <p:ext uri="{BB962C8B-B14F-4D97-AF65-F5344CB8AC3E}">
        <p14:creationId xmlns:p14="http://schemas.microsoft.com/office/powerpoint/2010/main" val="3603138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Yes, we</a:t>
            </a:r>
            <a:r>
              <a:rPr lang="en-US" baseline="0" dirty="0" smtClean="0"/>
              <a:t> still use L and D.</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4</a:t>
            </a:fld>
            <a:endParaRPr lang="en-US"/>
          </a:p>
        </p:txBody>
      </p:sp>
    </p:spTree>
    <p:extLst>
      <p:ext uri="{BB962C8B-B14F-4D97-AF65-F5344CB8AC3E}">
        <p14:creationId xmlns:p14="http://schemas.microsoft.com/office/powerpoint/2010/main" val="1656074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Review</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5</a:t>
            </a:fld>
            <a:endParaRPr lang="en-US"/>
          </a:p>
        </p:txBody>
      </p:sp>
    </p:spTree>
    <p:extLst>
      <p:ext uri="{BB962C8B-B14F-4D97-AF65-F5344CB8AC3E}">
        <p14:creationId xmlns:p14="http://schemas.microsoft.com/office/powerpoint/2010/main" val="3764569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Yes, you have to know the one letter symbol for each amino acid.</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7</a:t>
            </a:fld>
            <a:endParaRPr lang="en-US"/>
          </a:p>
        </p:txBody>
      </p:sp>
    </p:spTree>
    <p:extLst>
      <p:ext uri="{BB962C8B-B14F-4D97-AF65-F5344CB8AC3E}">
        <p14:creationId xmlns:p14="http://schemas.microsoft.com/office/powerpoint/2010/main" val="11045913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isn’t </a:t>
            </a:r>
            <a:r>
              <a:rPr lang="en-US" dirty="0" err="1" smtClean="0"/>
              <a:t>proline</a:t>
            </a:r>
            <a:r>
              <a:rPr lang="en-US" dirty="0" smtClean="0"/>
              <a:t> a really</a:t>
            </a:r>
            <a:r>
              <a:rPr lang="en-US" baseline="0" dirty="0" smtClean="0"/>
              <a:t> “true” amino acid?</a:t>
            </a:r>
          </a:p>
          <a:p>
            <a:endParaRPr lang="en-US" baseline="0" dirty="0" smtClean="0"/>
          </a:p>
          <a:p>
            <a:r>
              <a:rPr lang="en-US" baseline="0" dirty="0" smtClean="0"/>
              <a:t>Yes you have to know their structures.</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8</a:t>
            </a:fld>
            <a:endParaRPr lang="en-US"/>
          </a:p>
        </p:txBody>
      </p:sp>
    </p:spTree>
    <p:extLst>
      <p:ext uri="{BB962C8B-B14F-4D97-AF65-F5344CB8AC3E}">
        <p14:creationId xmlns:p14="http://schemas.microsoft.com/office/powerpoint/2010/main" val="8741841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Only</a:t>
            </a:r>
            <a:r>
              <a:rPr lang="en-US" baseline="0" dirty="0" smtClean="0"/>
              <a:t> three aromatics.</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9</a:t>
            </a:fld>
            <a:endParaRPr lang="en-US"/>
          </a:p>
        </p:txBody>
      </p:sp>
    </p:spTree>
    <p:extLst>
      <p:ext uri="{BB962C8B-B14F-4D97-AF65-F5344CB8AC3E}">
        <p14:creationId xmlns:p14="http://schemas.microsoft.com/office/powerpoint/2010/main" val="36570837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are these polar?</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10</a:t>
            </a:fld>
            <a:endParaRPr lang="en-US"/>
          </a:p>
        </p:txBody>
      </p:sp>
    </p:spTree>
    <p:extLst>
      <p:ext uri="{BB962C8B-B14F-4D97-AF65-F5344CB8AC3E}">
        <p14:creationId xmlns:p14="http://schemas.microsoft.com/office/powerpoint/2010/main" val="3455330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Only three basic amino acids.</a:t>
            </a:r>
            <a:endParaRPr lang="en-US" dirty="0"/>
          </a:p>
        </p:txBody>
      </p:sp>
      <p:sp>
        <p:nvSpPr>
          <p:cNvPr id="4" name="Slide Number Placeholder 3"/>
          <p:cNvSpPr>
            <a:spLocks noGrp="1"/>
          </p:cNvSpPr>
          <p:nvPr>
            <p:ph type="sldNum" sz="quarter" idx="10"/>
          </p:nvPr>
        </p:nvSpPr>
        <p:spPr/>
        <p:txBody>
          <a:bodyPr/>
          <a:lstStyle/>
          <a:p>
            <a:fld id="{EA6938FD-191D-405E-B2F1-33B4EA365FCA}" type="slidenum">
              <a:rPr lang="en-US" smtClean="0"/>
              <a:t>11</a:t>
            </a:fld>
            <a:endParaRPr lang="en-US"/>
          </a:p>
        </p:txBody>
      </p:sp>
    </p:spTree>
    <p:extLst>
      <p:ext uri="{BB962C8B-B14F-4D97-AF65-F5344CB8AC3E}">
        <p14:creationId xmlns:p14="http://schemas.microsoft.com/office/powerpoint/2010/main" val="5104492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6C60F82-3BBA-452A-9D2A-D61DD4F1BF22}" type="datetimeFigureOut">
              <a:rPr lang="en-US" smtClean="0"/>
              <a:t>5/11/2020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28015A-935F-4178-958C-6EFE9590BCF6}" type="slidenum">
              <a:rPr lang="en-US" smtClean="0"/>
              <a:t>‹#›</a:t>
            </a:fld>
            <a:endParaRPr lang="en-US"/>
          </a:p>
        </p:txBody>
      </p:sp>
    </p:spTree>
    <p:extLst>
      <p:ext uri="{BB962C8B-B14F-4D97-AF65-F5344CB8AC3E}">
        <p14:creationId xmlns:p14="http://schemas.microsoft.com/office/powerpoint/2010/main" val="15720618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6C60F82-3BBA-452A-9D2A-D61DD4F1BF22}" type="datetimeFigureOut">
              <a:rPr lang="en-US" smtClean="0"/>
              <a:t>5/11/2020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28015A-935F-4178-958C-6EFE9590BCF6}" type="slidenum">
              <a:rPr lang="en-US" smtClean="0"/>
              <a:t>‹#›</a:t>
            </a:fld>
            <a:endParaRPr lang="en-US"/>
          </a:p>
        </p:txBody>
      </p:sp>
    </p:spTree>
    <p:extLst>
      <p:ext uri="{BB962C8B-B14F-4D97-AF65-F5344CB8AC3E}">
        <p14:creationId xmlns:p14="http://schemas.microsoft.com/office/powerpoint/2010/main" val="2429553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6C60F82-3BBA-452A-9D2A-D61DD4F1BF22}" type="datetimeFigureOut">
              <a:rPr lang="en-US" smtClean="0"/>
              <a:t>5/11/2020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28015A-935F-4178-958C-6EFE9590BCF6}" type="slidenum">
              <a:rPr lang="en-US" smtClean="0"/>
              <a:t>‹#›</a:t>
            </a:fld>
            <a:endParaRPr lang="en-US"/>
          </a:p>
        </p:txBody>
      </p:sp>
    </p:spTree>
    <p:extLst>
      <p:ext uri="{BB962C8B-B14F-4D97-AF65-F5344CB8AC3E}">
        <p14:creationId xmlns:p14="http://schemas.microsoft.com/office/powerpoint/2010/main" val="26035709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x">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0" y="152400"/>
            <a:ext cx="9144000" cy="1143000"/>
          </a:xfrm>
        </p:spPr>
        <p:txBody>
          <a:bodyPr/>
          <a:lstStyle>
            <a:lvl1pPr>
              <a:defRPr>
                <a:solidFill>
                  <a:srgbClr val="2FB0DC"/>
                </a:solidFill>
              </a:defRPr>
            </a:lvl1pPr>
          </a:lstStyle>
          <a:p>
            <a:r>
              <a:rPr lang="ga-IE"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p>
            <a:pPr lvl="0"/>
            <a:r>
              <a:rPr lang="ga-IE" smtClean="0"/>
              <a:t>Click to edit Master text styles</a:t>
            </a:r>
          </a:p>
          <a:p>
            <a:pPr lvl="1"/>
            <a:r>
              <a:rPr lang="ga-IE" smtClean="0"/>
              <a:t>Second level</a:t>
            </a:r>
          </a:p>
          <a:p>
            <a:pPr lvl="2"/>
            <a:r>
              <a:rPr lang="ga-IE" smtClean="0"/>
              <a:t>Third level</a:t>
            </a:r>
          </a:p>
          <a:p>
            <a:pPr lvl="3"/>
            <a:r>
              <a:rPr lang="ga-IE" smtClean="0"/>
              <a:t>Fourth level</a:t>
            </a:r>
          </a:p>
          <a:p>
            <a:pPr lvl="4"/>
            <a:r>
              <a:rPr lang="ga-IE" smtClean="0"/>
              <a:t>Fifth level</a:t>
            </a:r>
            <a:endParaRPr lang="en-US"/>
          </a:p>
        </p:txBody>
      </p:sp>
      <p:sp>
        <p:nvSpPr>
          <p:cNvPr id="4" name="Text Placeholder 3"/>
          <p:cNvSpPr>
            <a:spLocks noGrp="1"/>
          </p:cNvSpPr>
          <p:nvPr>
            <p:ph type="body" sz="half" idx="2"/>
          </p:nvPr>
        </p:nvSpPr>
        <p:spPr>
          <a:xfrm>
            <a:off x="4648200" y="1981200"/>
            <a:ext cx="3810000" cy="4114800"/>
          </a:xfrm>
        </p:spPr>
        <p:txBody>
          <a:bodyPr/>
          <a:lstStyle/>
          <a:p>
            <a:pPr lvl="0"/>
            <a:r>
              <a:rPr lang="ga-IE" smtClean="0"/>
              <a:t>Click to edit Master text styles</a:t>
            </a:r>
          </a:p>
          <a:p>
            <a:pPr lvl="1"/>
            <a:r>
              <a:rPr lang="ga-IE" smtClean="0"/>
              <a:t>Second level</a:t>
            </a:r>
          </a:p>
          <a:p>
            <a:pPr lvl="2"/>
            <a:r>
              <a:rPr lang="ga-IE" smtClean="0"/>
              <a:t>Third level</a:t>
            </a:r>
          </a:p>
          <a:p>
            <a:pPr lvl="3"/>
            <a:r>
              <a:rPr lang="ga-IE" smtClean="0"/>
              <a:t>Fourth level</a:t>
            </a:r>
          </a:p>
          <a:p>
            <a:pPr lvl="4"/>
            <a:r>
              <a:rPr lang="ga-IE"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DA4FA8B9-4511-4865-9FFE-FD5F0BA4119B}" type="slidenum">
              <a:rPr lang="en-US"/>
              <a:pPr>
                <a:defRPr/>
              </a:pPr>
              <a:t>‹#›</a:t>
            </a:fld>
            <a:endParaRPr lang="en-US"/>
          </a:p>
        </p:txBody>
      </p:sp>
    </p:spTree>
    <p:extLst>
      <p:ext uri="{BB962C8B-B14F-4D97-AF65-F5344CB8AC3E}">
        <p14:creationId xmlns:p14="http://schemas.microsoft.com/office/powerpoint/2010/main" val="1396678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6C60F82-3BBA-452A-9D2A-D61DD4F1BF22}" type="datetimeFigureOut">
              <a:rPr lang="en-US" smtClean="0"/>
              <a:t>5/11/2020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28015A-935F-4178-958C-6EFE9590BCF6}" type="slidenum">
              <a:rPr lang="en-US" smtClean="0"/>
              <a:t>‹#›</a:t>
            </a:fld>
            <a:endParaRPr lang="en-US"/>
          </a:p>
        </p:txBody>
      </p:sp>
    </p:spTree>
    <p:extLst>
      <p:ext uri="{BB962C8B-B14F-4D97-AF65-F5344CB8AC3E}">
        <p14:creationId xmlns:p14="http://schemas.microsoft.com/office/powerpoint/2010/main" val="1677475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6C60F82-3BBA-452A-9D2A-D61DD4F1BF22}" type="datetimeFigureOut">
              <a:rPr lang="en-US" smtClean="0"/>
              <a:t>5/11/2020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28015A-935F-4178-958C-6EFE9590BCF6}" type="slidenum">
              <a:rPr lang="en-US" smtClean="0"/>
              <a:t>‹#›</a:t>
            </a:fld>
            <a:endParaRPr lang="en-US"/>
          </a:p>
        </p:txBody>
      </p:sp>
    </p:spTree>
    <p:extLst>
      <p:ext uri="{BB962C8B-B14F-4D97-AF65-F5344CB8AC3E}">
        <p14:creationId xmlns:p14="http://schemas.microsoft.com/office/powerpoint/2010/main" val="588400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6C60F82-3BBA-452A-9D2A-D61DD4F1BF22}" type="datetimeFigureOut">
              <a:rPr lang="en-US" smtClean="0"/>
              <a:t>5/11/2020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28015A-935F-4178-958C-6EFE9590BCF6}" type="slidenum">
              <a:rPr lang="en-US" smtClean="0"/>
              <a:t>‹#›</a:t>
            </a:fld>
            <a:endParaRPr lang="en-US"/>
          </a:p>
        </p:txBody>
      </p:sp>
    </p:spTree>
    <p:extLst>
      <p:ext uri="{BB962C8B-B14F-4D97-AF65-F5344CB8AC3E}">
        <p14:creationId xmlns:p14="http://schemas.microsoft.com/office/powerpoint/2010/main" val="15219206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6C60F82-3BBA-452A-9D2A-D61DD4F1BF22}" type="datetimeFigureOut">
              <a:rPr lang="en-US" smtClean="0"/>
              <a:t>5/11/2020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28015A-935F-4178-958C-6EFE9590BCF6}" type="slidenum">
              <a:rPr lang="en-US" smtClean="0"/>
              <a:t>‹#›</a:t>
            </a:fld>
            <a:endParaRPr lang="en-US"/>
          </a:p>
        </p:txBody>
      </p:sp>
    </p:spTree>
    <p:extLst>
      <p:ext uri="{BB962C8B-B14F-4D97-AF65-F5344CB8AC3E}">
        <p14:creationId xmlns:p14="http://schemas.microsoft.com/office/powerpoint/2010/main" val="3886611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6C60F82-3BBA-452A-9D2A-D61DD4F1BF22}" type="datetimeFigureOut">
              <a:rPr lang="en-US" smtClean="0"/>
              <a:t>5/11/2020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28015A-935F-4178-958C-6EFE9590BCF6}" type="slidenum">
              <a:rPr lang="en-US" smtClean="0"/>
              <a:t>‹#›</a:t>
            </a:fld>
            <a:endParaRPr lang="en-US"/>
          </a:p>
        </p:txBody>
      </p:sp>
    </p:spTree>
    <p:extLst>
      <p:ext uri="{BB962C8B-B14F-4D97-AF65-F5344CB8AC3E}">
        <p14:creationId xmlns:p14="http://schemas.microsoft.com/office/powerpoint/2010/main" val="2399507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C60F82-3BBA-452A-9D2A-D61DD4F1BF22}" type="datetimeFigureOut">
              <a:rPr lang="en-US" smtClean="0"/>
              <a:t>5/11/2020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28015A-935F-4178-958C-6EFE9590BCF6}" type="slidenum">
              <a:rPr lang="en-US" smtClean="0"/>
              <a:t>‹#›</a:t>
            </a:fld>
            <a:endParaRPr lang="en-US"/>
          </a:p>
        </p:txBody>
      </p:sp>
    </p:spTree>
    <p:extLst>
      <p:ext uri="{BB962C8B-B14F-4D97-AF65-F5344CB8AC3E}">
        <p14:creationId xmlns:p14="http://schemas.microsoft.com/office/powerpoint/2010/main" val="2898623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C60F82-3BBA-452A-9D2A-D61DD4F1BF22}" type="datetimeFigureOut">
              <a:rPr lang="en-US" smtClean="0"/>
              <a:t>5/11/2020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28015A-935F-4178-958C-6EFE9590BCF6}" type="slidenum">
              <a:rPr lang="en-US" smtClean="0"/>
              <a:t>‹#›</a:t>
            </a:fld>
            <a:endParaRPr lang="en-US"/>
          </a:p>
        </p:txBody>
      </p:sp>
    </p:spTree>
    <p:extLst>
      <p:ext uri="{BB962C8B-B14F-4D97-AF65-F5344CB8AC3E}">
        <p14:creationId xmlns:p14="http://schemas.microsoft.com/office/powerpoint/2010/main" val="21722050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C60F82-3BBA-452A-9D2A-D61DD4F1BF22}" type="datetimeFigureOut">
              <a:rPr lang="en-US" smtClean="0"/>
              <a:t>5/11/2020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28015A-935F-4178-958C-6EFE9590BCF6}" type="slidenum">
              <a:rPr lang="en-US" smtClean="0"/>
              <a:t>‹#›</a:t>
            </a:fld>
            <a:endParaRPr lang="en-US"/>
          </a:p>
        </p:txBody>
      </p:sp>
    </p:spTree>
    <p:extLst>
      <p:ext uri="{BB962C8B-B14F-4D97-AF65-F5344CB8AC3E}">
        <p14:creationId xmlns:p14="http://schemas.microsoft.com/office/powerpoint/2010/main" val="22043096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C60F82-3BBA-452A-9D2A-D61DD4F1BF22}" type="datetimeFigureOut">
              <a:rPr lang="en-US" smtClean="0"/>
              <a:t>5/11/2020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28015A-935F-4178-958C-6EFE9590BCF6}" type="slidenum">
              <a:rPr lang="en-US" smtClean="0"/>
              <a:t>‹#›</a:t>
            </a:fld>
            <a:endParaRPr lang="en-US"/>
          </a:p>
        </p:txBody>
      </p:sp>
    </p:spTree>
    <p:extLst>
      <p:ext uri="{BB962C8B-B14F-4D97-AF65-F5344CB8AC3E}">
        <p14:creationId xmlns:p14="http://schemas.microsoft.com/office/powerpoint/2010/main" val="1907551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213" y="1524000"/>
            <a:ext cx="8535987" cy="290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5" name="Rectangle 4"/>
          <p:cNvSpPr>
            <a:spLocks noGrp="1" noChangeArrowheads="1"/>
          </p:cNvSpPr>
          <p:nvPr>
            <p:ph type="title" idx="4294967295"/>
          </p:nvPr>
        </p:nvSpPr>
        <p:spPr/>
        <p:txBody>
          <a:bodyPr>
            <a:normAutofit/>
          </a:bodyPr>
          <a:lstStyle/>
          <a:p>
            <a:pPr eaLnBrk="1" hangingPunct="1"/>
            <a:r>
              <a:rPr lang="en-US" sz="3200" b="1" dirty="0" smtClean="0"/>
              <a:t>Proteins:  Enzymes, Binding Proteins, Structural Proteins – all made from Amino Acids</a:t>
            </a:r>
          </a:p>
        </p:txBody>
      </p:sp>
      <p:sp>
        <p:nvSpPr>
          <p:cNvPr id="3" name="TextBox 2"/>
          <p:cNvSpPr txBox="1"/>
          <p:nvPr/>
        </p:nvSpPr>
        <p:spPr>
          <a:xfrm>
            <a:off x="335280" y="4495800"/>
            <a:ext cx="8534400" cy="2308324"/>
          </a:xfrm>
          <a:prstGeom prst="rect">
            <a:avLst/>
          </a:prstGeom>
          <a:noFill/>
        </p:spPr>
        <p:txBody>
          <a:bodyPr wrap="square" rtlCol="0">
            <a:spAutoFit/>
          </a:bodyPr>
          <a:lstStyle/>
          <a:p>
            <a:pPr marL="228600" indent="-228600">
              <a:buAutoNum type="alphaLcPeriod"/>
            </a:pPr>
            <a:r>
              <a:rPr lang="en-US" dirty="0"/>
              <a:t>Light from the enzyme, Luciferase, that uses a chemical reaction to produce light.  Enzyme named for Lucifer of Greek Mythology, the bearer of light that lights up the first and other evening stars.  Not the Lucifer of Christian Mythology.</a:t>
            </a:r>
          </a:p>
          <a:p>
            <a:endParaRPr lang="en-US" dirty="0"/>
          </a:p>
          <a:p>
            <a:pPr marL="228600" indent="-228600">
              <a:buAutoNum type="alphaLcPeriod" startAt="2"/>
            </a:pPr>
            <a:r>
              <a:rPr lang="en-US" dirty="0"/>
              <a:t>Hemoglobin (</a:t>
            </a:r>
            <a:r>
              <a:rPr lang="en-US" dirty="0" err="1"/>
              <a:t>Hb</a:t>
            </a:r>
            <a:r>
              <a:rPr lang="en-US" dirty="0"/>
              <a:t>) an oxygen binding protein.</a:t>
            </a:r>
          </a:p>
          <a:p>
            <a:pPr marL="228600" indent="-228600">
              <a:buAutoNum type="alphaLcPeriod" startAt="2"/>
            </a:pPr>
            <a:endParaRPr lang="en-US" dirty="0"/>
          </a:p>
          <a:p>
            <a:pPr marL="228600" indent="-228600">
              <a:buAutoNum type="alphaLcPeriod" startAt="2"/>
            </a:pPr>
            <a:r>
              <a:rPr lang="en-US" dirty="0"/>
              <a:t>Skin, horns, nails, hair, claws, feathers….all different forms of keratin, a structural protein</a:t>
            </a:r>
            <a:r>
              <a:rPr lang="en-US" dirty="0" smtClean="0"/>
              <a:t>.</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8925" y="379413"/>
            <a:ext cx="6024563" cy="609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2800" y="379413"/>
            <a:ext cx="7518400" cy="609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213" y="644525"/>
            <a:ext cx="8535987" cy="5567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102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213" y="1614488"/>
            <a:ext cx="8535987" cy="3627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39" name="Rectangle 1027"/>
          <p:cNvSpPr>
            <a:spLocks noGrp="1" noChangeArrowheads="1"/>
          </p:cNvSpPr>
          <p:nvPr>
            <p:ph type="title" idx="4294967295"/>
          </p:nvPr>
        </p:nvSpPr>
        <p:spPr>
          <a:xfrm>
            <a:off x="685800" y="381000"/>
            <a:ext cx="7772400" cy="685800"/>
          </a:xfrm>
        </p:spPr>
        <p:txBody>
          <a:bodyPr>
            <a:normAutofit fontScale="90000"/>
          </a:bodyPr>
          <a:lstStyle/>
          <a:p>
            <a:pPr eaLnBrk="1" hangingPunct="1"/>
            <a:r>
              <a:rPr lang="en-US" b="1" dirty="0" smtClean="0"/>
              <a:t>Spectrophotometry</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790893"/>
            <a:ext cx="5499100" cy="609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Rectangle 3"/>
          <p:cNvSpPr>
            <a:spLocks noGrp="1" noChangeArrowheads="1"/>
          </p:cNvSpPr>
          <p:nvPr>
            <p:ph type="title" idx="4294967295"/>
          </p:nvPr>
        </p:nvSpPr>
        <p:spPr>
          <a:xfrm>
            <a:off x="0" y="0"/>
            <a:ext cx="9144000" cy="790893"/>
          </a:xfrm>
        </p:spPr>
        <p:txBody>
          <a:bodyPr>
            <a:normAutofit/>
          </a:bodyPr>
          <a:lstStyle/>
          <a:p>
            <a:pPr eaLnBrk="1" hangingPunct="1"/>
            <a:r>
              <a:rPr lang="en-US" sz="2800" b="1" dirty="0" smtClean="0"/>
              <a:t>UV light Absorption by Proteins – due to 2 Amino Acids</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213" y="1044575"/>
            <a:ext cx="8535987" cy="4767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387" name="Rectangle 3"/>
          <p:cNvSpPr>
            <a:spLocks noGrp="1" noChangeArrowheads="1"/>
          </p:cNvSpPr>
          <p:nvPr>
            <p:ph type="title" idx="4294967295"/>
          </p:nvPr>
        </p:nvSpPr>
        <p:spPr>
          <a:xfrm>
            <a:off x="609600" y="0"/>
            <a:ext cx="7772400" cy="533400"/>
          </a:xfrm>
        </p:spPr>
        <p:txBody>
          <a:bodyPr>
            <a:noAutofit/>
          </a:bodyPr>
          <a:lstStyle/>
          <a:p>
            <a:pPr eaLnBrk="1" hangingPunct="1"/>
            <a:r>
              <a:rPr lang="en-US" sz="3200" b="1" dirty="0" smtClean="0"/>
              <a:t>Cysteine can form Disulfide Bonds</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213" y="587375"/>
            <a:ext cx="8535987" cy="568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411" name="Rectangle 3"/>
          <p:cNvSpPr>
            <a:spLocks noGrp="1" noChangeArrowheads="1"/>
          </p:cNvSpPr>
          <p:nvPr>
            <p:ph type="title" idx="4294967295"/>
          </p:nvPr>
        </p:nvSpPr>
        <p:spPr>
          <a:xfrm>
            <a:off x="685800" y="0"/>
            <a:ext cx="7772400" cy="533400"/>
          </a:xfrm>
        </p:spPr>
        <p:txBody>
          <a:bodyPr>
            <a:noAutofit/>
          </a:bodyPr>
          <a:lstStyle/>
          <a:p>
            <a:pPr eaLnBrk="1" hangingPunct="1"/>
            <a:r>
              <a:rPr lang="en-US" sz="3200" b="1" dirty="0" smtClean="0"/>
              <a:t>Uncommon Amino Acids</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685800" y="0"/>
            <a:ext cx="7772400" cy="838200"/>
          </a:xfrm>
        </p:spPr>
        <p:txBody>
          <a:bodyPr>
            <a:normAutofit/>
          </a:bodyPr>
          <a:lstStyle/>
          <a:p>
            <a:pPr eaLnBrk="1" hangingPunct="1"/>
            <a:r>
              <a:rPr lang="en-US" sz="2800" b="1" dirty="0" smtClean="0">
                <a:solidFill>
                  <a:schemeClr val="tx1"/>
                </a:solidFill>
              </a:rPr>
              <a:t>Amino acids in Proteins Can be Reversibly Modified</a:t>
            </a:r>
          </a:p>
        </p:txBody>
      </p:sp>
      <p:pic>
        <p:nvPicPr>
          <p:cNvPr id="18435" name="Picture 4" descr="figure 3-08b"/>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811213"/>
            <a:ext cx="8534400" cy="6046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6" name="Text Box 5"/>
          <p:cNvSpPr txBox="1">
            <a:spLocks noChangeArrowheads="1"/>
          </p:cNvSpPr>
          <p:nvPr/>
        </p:nvSpPr>
        <p:spPr bwMode="auto">
          <a:xfrm>
            <a:off x="228600" y="6400800"/>
            <a:ext cx="3352800" cy="4572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Unicode MS" pitchFamily="34" charset="-128"/>
              </a:defRPr>
            </a:lvl1pPr>
            <a:lvl2pPr marL="742950" indent="-285750">
              <a:defRPr sz="2400">
                <a:solidFill>
                  <a:schemeClr val="tx1"/>
                </a:solidFill>
                <a:latin typeface="Arial Unicode MS" pitchFamily="34" charset="-128"/>
              </a:defRPr>
            </a:lvl2pPr>
            <a:lvl3pPr marL="1143000" indent="-228600">
              <a:defRPr sz="2400">
                <a:solidFill>
                  <a:schemeClr val="tx1"/>
                </a:solidFill>
                <a:latin typeface="Arial Unicode MS" pitchFamily="34" charset="-128"/>
              </a:defRPr>
            </a:lvl3pPr>
            <a:lvl4pPr marL="1600200" indent="-228600">
              <a:defRPr sz="2400">
                <a:solidFill>
                  <a:schemeClr val="tx1"/>
                </a:solidFill>
                <a:latin typeface="Arial Unicode MS" pitchFamily="34" charset="-128"/>
              </a:defRPr>
            </a:lvl4pPr>
            <a:lvl5pPr marL="2057400" indent="-228600">
              <a:defRPr sz="2400">
                <a:solidFill>
                  <a:schemeClr val="tx1"/>
                </a:solidFill>
                <a:latin typeface="Arial Unicode MS" pitchFamily="34" charset="-128"/>
              </a:defRPr>
            </a:lvl5pPr>
            <a:lvl6pPr marL="2514600" indent="-228600" eaLnBrk="0" fontAlgn="base" hangingPunct="0">
              <a:spcBef>
                <a:spcPct val="0"/>
              </a:spcBef>
              <a:spcAft>
                <a:spcPct val="0"/>
              </a:spcAft>
              <a:defRPr sz="2400">
                <a:solidFill>
                  <a:schemeClr val="tx1"/>
                </a:solidFill>
                <a:latin typeface="Arial Unicode MS" pitchFamily="34" charset="-128"/>
              </a:defRPr>
            </a:lvl6pPr>
            <a:lvl7pPr marL="2971800" indent="-228600" eaLnBrk="0" fontAlgn="base" hangingPunct="0">
              <a:spcBef>
                <a:spcPct val="0"/>
              </a:spcBef>
              <a:spcAft>
                <a:spcPct val="0"/>
              </a:spcAft>
              <a:defRPr sz="2400">
                <a:solidFill>
                  <a:schemeClr val="tx1"/>
                </a:solidFill>
                <a:latin typeface="Arial Unicode MS" pitchFamily="34" charset="-128"/>
              </a:defRPr>
            </a:lvl7pPr>
            <a:lvl8pPr marL="3429000" indent="-228600" eaLnBrk="0" fontAlgn="base" hangingPunct="0">
              <a:spcBef>
                <a:spcPct val="0"/>
              </a:spcBef>
              <a:spcAft>
                <a:spcPct val="0"/>
              </a:spcAft>
              <a:defRPr sz="2400">
                <a:solidFill>
                  <a:schemeClr val="tx1"/>
                </a:solidFill>
                <a:latin typeface="Arial Unicode MS" pitchFamily="34" charset="-128"/>
              </a:defRPr>
            </a:lvl8pPr>
            <a:lvl9pPr marL="3886200" indent="-228600" eaLnBrk="0" fontAlgn="base" hangingPunct="0">
              <a:spcBef>
                <a:spcPct val="0"/>
              </a:spcBef>
              <a:spcAft>
                <a:spcPct val="0"/>
              </a:spcAft>
              <a:defRPr sz="2400">
                <a:solidFill>
                  <a:schemeClr val="tx1"/>
                </a:solidFill>
                <a:latin typeface="Arial Unicode MS" pitchFamily="34" charset="-128"/>
              </a:defRPr>
            </a:lvl9pPr>
          </a:lstStyle>
          <a:p>
            <a:pPr>
              <a:spcBef>
                <a:spcPct val="50000"/>
              </a:spcBef>
            </a:pPr>
            <a:r>
              <a:rPr lang="en-US">
                <a:solidFill>
                  <a:srgbClr val="FFFFFF"/>
                </a:solidFill>
              </a:rPr>
              <a:t>A</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685800" y="0"/>
            <a:ext cx="7772400" cy="533400"/>
          </a:xfrm>
        </p:spPr>
        <p:txBody>
          <a:bodyPr>
            <a:noAutofit/>
          </a:bodyPr>
          <a:lstStyle/>
          <a:p>
            <a:pPr eaLnBrk="1" hangingPunct="1"/>
            <a:r>
              <a:rPr lang="en-US" sz="3200" b="1" dirty="0" smtClean="0"/>
              <a:t>Non Protein Amino Acids</a:t>
            </a:r>
          </a:p>
        </p:txBody>
      </p:sp>
      <p:pic>
        <p:nvPicPr>
          <p:cNvPr id="19459" name="Picture 4" descr="scan000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609600"/>
            <a:ext cx="7315200" cy="5980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a:xfrm>
            <a:off x="685800" y="0"/>
            <a:ext cx="7772400" cy="838200"/>
          </a:xfrm>
        </p:spPr>
        <p:txBody>
          <a:bodyPr>
            <a:normAutofit/>
          </a:bodyPr>
          <a:lstStyle/>
          <a:p>
            <a:r>
              <a:rPr lang="en-US" sz="3200" b="1" dirty="0" smtClean="0"/>
              <a:t>Toxic Amino Acids</a:t>
            </a:r>
          </a:p>
        </p:txBody>
      </p:sp>
      <p:pic>
        <p:nvPicPr>
          <p:cNvPr id="20483" name="Picture 3" descr="scan0014.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066800"/>
            <a:ext cx="4027488"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4" name="Picture 4" descr="scan0015.jp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019800" y="914400"/>
            <a:ext cx="2911475" cy="5197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5" name="TextBox 5"/>
          <p:cNvSpPr txBox="1">
            <a:spLocks noChangeArrowheads="1"/>
          </p:cNvSpPr>
          <p:nvPr/>
        </p:nvSpPr>
        <p:spPr bwMode="auto">
          <a:xfrm>
            <a:off x="152400" y="4724400"/>
            <a:ext cx="55626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Unicode MS" pitchFamily="34" charset="-128"/>
              </a:defRPr>
            </a:lvl1pPr>
            <a:lvl2pPr marL="742950" indent="-285750">
              <a:defRPr sz="2400">
                <a:solidFill>
                  <a:schemeClr val="tx1"/>
                </a:solidFill>
                <a:latin typeface="Arial Unicode MS" pitchFamily="34" charset="-128"/>
              </a:defRPr>
            </a:lvl2pPr>
            <a:lvl3pPr marL="1143000" indent="-228600">
              <a:defRPr sz="2400">
                <a:solidFill>
                  <a:schemeClr val="tx1"/>
                </a:solidFill>
                <a:latin typeface="Arial Unicode MS" pitchFamily="34" charset="-128"/>
              </a:defRPr>
            </a:lvl3pPr>
            <a:lvl4pPr marL="1600200" indent="-228600">
              <a:defRPr sz="2400">
                <a:solidFill>
                  <a:schemeClr val="tx1"/>
                </a:solidFill>
                <a:latin typeface="Arial Unicode MS" pitchFamily="34" charset="-128"/>
              </a:defRPr>
            </a:lvl4pPr>
            <a:lvl5pPr marL="2057400" indent="-228600">
              <a:defRPr sz="2400">
                <a:solidFill>
                  <a:schemeClr val="tx1"/>
                </a:solidFill>
                <a:latin typeface="Arial Unicode MS" pitchFamily="34" charset="-128"/>
              </a:defRPr>
            </a:lvl5pPr>
            <a:lvl6pPr marL="2514600" indent="-228600" eaLnBrk="0" fontAlgn="base" hangingPunct="0">
              <a:spcBef>
                <a:spcPct val="0"/>
              </a:spcBef>
              <a:spcAft>
                <a:spcPct val="0"/>
              </a:spcAft>
              <a:defRPr sz="2400">
                <a:solidFill>
                  <a:schemeClr val="tx1"/>
                </a:solidFill>
                <a:latin typeface="Arial Unicode MS" pitchFamily="34" charset="-128"/>
              </a:defRPr>
            </a:lvl6pPr>
            <a:lvl7pPr marL="2971800" indent="-228600" eaLnBrk="0" fontAlgn="base" hangingPunct="0">
              <a:spcBef>
                <a:spcPct val="0"/>
              </a:spcBef>
              <a:spcAft>
                <a:spcPct val="0"/>
              </a:spcAft>
              <a:defRPr sz="2400">
                <a:solidFill>
                  <a:schemeClr val="tx1"/>
                </a:solidFill>
                <a:latin typeface="Arial Unicode MS" pitchFamily="34" charset="-128"/>
              </a:defRPr>
            </a:lvl7pPr>
            <a:lvl8pPr marL="3429000" indent="-228600" eaLnBrk="0" fontAlgn="base" hangingPunct="0">
              <a:spcBef>
                <a:spcPct val="0"/>
              </a:spcBef>
              <a:spcAft>
                <a:spcPct val="0"/>
              </a:spcAft>
              <a:defRPr sz="2400">
                <a:solidFill>
                  <a:schemeClr val="tx1"/>
                </a:solidFill>
                <a:latin typeface="Arial Unicode MS" pitchFamily="34" charset="-128"/>
              </a:defRPr>
            </a:lvl8pPr>
            <a:lvl9pPr marL="3886200" indent="-228600" eaLnBrk="0" fontAlgn="base" hangingPunct="0">
              <a:spcBef>
                <a:spcPct val="0"/>
              </a:spcBef>
              <a:spcAft>
                <a:spcPct val="0"/>
              </a:spcAft>
              <a:defRPr sz="2400">
                <a:solidFill>
                  <a:schemeClr val="tx1"/>
                </a:solidFill>
                <a:latin typeface="Arial Unicode MS" pitchFamily="34" charset="-128"/>
              </a:defRPr>
            </a:lvl9pPr>
          </a:lstStyle>
          <a:p>
            <a:pPr algn="ctr"/>
            <a:r>
              <a:rPr lang="en-US" sz="2000" b="1"/>
              <a:t>A search for compounds producing Yunnan Sudden Unexplained Deaths found related to eating a mushroom. </a:t>
            </a:r>
          </a:p>
        </p:txBody>
      </p:sp>
      <p:sp>
        <p:nvSpPr>
          <p:cNvPr id="20486" name="TextBox 7"/>
          <p:cNvSpPr txBox="1">
            <a:spLocks noChangeArrowheads="1"/>
          </p:cNvSpPr>
          <p:nvPr/>
        </p:nvSpPr>
        <p:spPr bwMode="auto">
          <a:xfrm>
            <a:off x="5943600" y="6248400"/>
            <a:ext cx="3048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Unicode MS" pitchFamily="34" charset="-128"/>
              </a:defRPr>
            </a:lvl1pPr>
            <a:lvl2pPr marL="742950" indent="-285750">
              <a:defRPr sz="2400">
                <a:solidFill>
                  <a:schemeClr val="tx1"/>
                </a:solidFill>
                <a:latin typeface="Arial Unicode MS" pitchFamily="34" charset="-128"/>
              </a:defRPr>
            </a:lvl2pPr>
            <a:lvl3pPr marL="1143000" indent="-228600">
              <a:defRPr sz="2400">
                <a:solidFill>
                  <a:schemeClr val="tx1"/>
                </a:solidFill>
                <a:latin typeface="Arial Unicode MS" pitchFamily="34" charset="-128"/>
              </a:defRPr>
            </a:lvl3pPr>
            <a:lvl4pPr marL="1600200" indent="-228600">
              <a:defRPr sz="2400">
                <a:solidFill>
                  <a:schemeClr val="tx1"/>
                </a:solidFill>
                <a:latin typeface="Arial Unicode MS" pitchFamily="34" charset="-128"/>
              </a:defRPr>
            </a:lvl4pPr>
            <a:lvl5pPr marL="2057400" indent="-228600">
              <a:defRPr sz="2400">
                <a:solidFill>
                  <a:schemeClr val="tx1"/>
                </a:solidFill>
                <a:latin typeface="Arial Unicode MS" pitchFamily="34" charset="-128"/>
              </a:defRPr>
            </a:lvl5pPr>
            <a:lvl6pPr marL="2514600" indent="-228600" eaLnBrk="0" fontAlgn="base" hangingPunct="0">
              <a:spcBef>
                <a:spcPct val="0"/>
              </a:spcBef>
              <a:spcAft>
                <a:spcPct val="0"/>
              </a:spcAft>
              <a:defRPr sz="2400">
                <a:solidFill>
                  <a:schemeClr val="tx1"/>
                </a:solidFill>
                <a:latin typeface="Arial Unicode MS" pitchFamily="34" charset="-128"/>
              </a:defRPr>
            </a:lvl6pPr>
            <a:lvl7pPr marL="2971800" indent="-228600" eaLnBrk="0" fontAlgn="base" hangingPunct="0">
              <a:spcBef>
                <a:spcPct val="0"/>
              </a:spcBef>
              <a:spcAft>
                <a:spcPct val="0"/>
              </a:spcAft>
              <a:defRPr sz="2400">
                <a:solidFill>
                  <a:schemeClr val="tx1"/>
                </a:solidFill>
                <a:latin typeface="Arial Unicode MS" pitchFamily="34" charset="-128"/>
              </a:defRPr>
            </a:lvl7pPr>
            <a:lvl8pPr marL="3429000" indent="-228600" eaLnBrk="0" fontAlgn="base" hangingPunct="0">
              <a:spcBef>
                <a:spcPct val="0"/>
              </a:spcBef>
              <a:spcAft>
                <a:spcPct val="0"/>
              </a:spcAft>
              <a:defRPr sz="2400">
                <a:solidFill>
                  <a:schemeClr val="tx1"/>
                </a:solidFill>
                <a:latin typeface="Arial Unicode MS" pitchFamily="34" charset="-128"/>
              </a:defRPr>
            </a:lvl8pPr>
            <a:lvl9pPr marL="3886200" indent="-228600" eaLnBrk="0" fontAlgn="base" hangingPunct="0">
              <a:spcBef>
                <a:spcPct val="0"/>
              </a:spcBef>
              <a:spcAft>
                <a:spcPct val="0"/>
              </a:spcAft>
              <a:defRPr sz="2400">
                <a:solidFill>
                  <a:schemeClr val="tx1"/>
                </a:solidFill>
                <a:latin typeface="Arial Unicode MS" pitchFamily="34" charset="-128"/>
              </a:defRPr>
            </a:lvl9pPr>
          </a:lstStyle>
          <a:p>
            <a:pPr algn="ctr"/>
            <a:r>
              <a:rPr lang="en-US" sz="1800" i="1"/>
              <a:t>Trogia venenata </a:t>
            </a:r>
            <a:r>
              <a:rPr lang="en-US" sz="1800"/>
              <a:t>Zhu L</a:t>
            </a:r>
          </a:p>
        </p:txBody>
      </p:sp>
      <p:sp>
        <p:nvSpPr>
          <p:cNvPr id="20487" name="TextBox 9"/>
          <p:cNvSpPr txBox="1">
            <a:spLocks noChangeArrowheads="1"/>
          </p:cNvSpPr>
          <p:nvPr/>
        </p:nvSpPr>
        <p:spPr bwMode="auto">
          <a:xfrm>
            <a:off x="609600" y="6172200"/>
            <a:ext cx="41148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Unicode MS" pitchFamily="34" charset="-128"/>
              </a:defRPr>
            </a:lvl1pPr>
            <a:lvl2pPr marL="742950" indent="-285750">
              <a:defRPr sz="2400">
                <a:solidFill>
                  <a:schemeClr val="tx1"/>
                </a:solidFill>
                <a:latin typeface="Arial Unicode MS" pitchFamily="34" charset="-128"/>
              </a:defRPr>
            </a:lvl2pPr>
            <a:lvl3pPr marL="1143000" indent="-228600">
              <a:defRPr sz="2400">
                <a:solidFill>
                  <a:schemeClr val="tx1"/>
                </a:solidFill>
                <a:latin typeface="Arial Unicode MS" pitchFamily="34" charset="-128"/>
              </a:defRPr>
            </a:lvl3pPr>
            <a:lvl4pPr marL="1600200" indent="-228600">
              <a:defRPr sz="2400">
                <a:solidFill>
                  <a:schemeClr val="tx1"/>
                </a:solidFill>
                <a:latin typeface="Arial Unicode MS" pitchFamily="34" charset="-128"/>
              </a:defRPr>
            </a:lvl4pPr>
            <a:lvl5pPr marL="2057400" indent="-228600">
              <a:defRPr sz="2400">
                <a:solidFill>
                  <a:schemeClr val="tx1"/>
                </a:solidFill>
                <a:latin typeface="Arial Unicode MS" pitchFamily="34" charset="-128"/>
              </a:defRPr>
            </a:lvl5pPr>
            <a:lvl6pPr marL="2514600" indent="-228600" eaLnBrk="0" fontAlgn="base" hangingPunct="0">
              <a:spcBef>
                <a:spcPct val="0"/>
              </a:spcBef>
              <a:spcAft>
                <a:spcPct val="0"/>
              </a:spcAft>
              <a:defRPr sz="2400">
                <a:solidFill>
                  <a:schemeClr val="tx1"/>
                </a:solidFill>
                <a:latin typeface="Arial Unicode MS" pitchFamily="34" charset="-128"/>
              </a:defRPr>
            </a:lvl6pPr>
            <a:lvl7pPr marL="2971800" indent="-228600" eaLnBrk="0" fontAlgn="base" hangingPunct="0">
              <a:spcBef>
                <a:spcPct val="0"/>
              </a:spcBef>
              <a:spcAft>
                <a:spcPct val="0"/>
              </a:spcAft>
              <a:defRPr sz="2400">
                <a:solidFill>
                  <a:schemeClr val="tx1"/>
                </a:solidFill>
                <a:latin typeface="Arial Unicode MS" pitchFamily="34" charset="-128"/>
              </a:defRPr>
            </a:lvl7pPr>
            <a:lvl8pPr marL="3429000" indent="-228600" eaLnBrk="0" fontAlgn="base" hangingPunct="0">
              <a:spcBef>
                <a:spcPct val="0"/>
              </a:spcBef>
              <a:spcAft>
                <a:spcPct val="0"/>
              </a:spcAft>
              <a:defRPr sz="2400">
                <a:solidFill>
                  <a:schemeClr val="tx1"/>
                </a:solidFill>
                <a:latin typeface="Arial Unicode MS" pitchFamily="34" charset="-128"/>
              </a:defRPr>
            </a:lvl8pPr>
            <a:lvl9pPr marL="3886200" indent="-228600" eaLnBrk="0" fontAlgn="base" hangingPunct="0">
              <a:spcBef>
                <a:spcPct val="0"/>
              </a:spcBef>
              <a:spcAft>
                <a:spcPct val="0"/>
              </a:spcAft>
              <a:defRPr sz="2400">
                <a:solidFill>
                  <a:schemeClr val="tx1"/>
                </a:solidFill>
                <a:latin typeface="Arial Unicode MS" pitchFamily="34" charset="-128"/>
              </a:defRPr>
            </a:lvl9pPr>
          </a:lstStyle>
          <a:p>
            <a:r>
              <a:rPr lang="en-US" sz="1600"/>
              <a:t>Halford, B. C+E News Feb 13, 2012</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0" y="76200"/>
            <a:ext cx="9144000" cy="1143000"/>
          </a:xfrm>
        </p:spPr>
        <p:txBody>
          <a:bodyPr>
            <a:normAutofit/>
          </a:bodyPr>
          <a:lstStyle/>
          <a:p>
            <a:pPr eaLnBrk="1" hangingPunct="1"/>
            <a:r>
              <a:rPr lang="en-US" sz="3200" b="1" dirty="0" smtClean="0">
                <a:solidFill>
                  <a:schemeClr val="tx1"/>
                </a:solidFill>
              </a:rPr>
              <a:t>Amino Acids: </a:t>
            </a:r>
            <a:br>
              <a:rPr lang="en-US" sz="3200" b="1" dirty="0" smtClean="0">
                <a:solidFill>
                  <a:schemeClr val="tx1"/>
                </a:solidFill>
              </a:rPr>
            </a:br>
            <a:r>
              <a:rPr lang="en-US" sz="3200" b="1" dirty="0" smtClean="0">
                <a:solidFill>
                  <a:schemeClr val="tx1"/>
                </a:solidFill>
              </a:rPr>
              <a:t>Building Blocks of Protein</a:t>
            </a:r>
          </a:p>
        </p:txBody>
      </p:sp>
      <p:sp>
        <p:nvSpPr>
          <p:cNvPr id="6147" name="Rectangle 3"/>
          <p:cNvSpPr>
            <a:spLocks noGrp="1" noChangeArrowheads="1"/>
          </p:cNvSpPr>
          <p:nvPr>
            <p:ph type="body" sz="half" idx="2"/>
          </p:nvPr>
        </p:nvSpPr>
        <p:spPr>
          <a:xfrm>
            <a:off x="304800" y="1752600"/>
            <a:ext cx="8610600" cy="4343400"/>
          </a:xfrm>
        </p:spPr>
        <p:txBody>
          <a:bodyPr lIns="45720" rIns="45720"/>
          <a:lstStyle/>
          <a:p>
            <a:pPr marL="234950" indent="-234950" eaLnBrk="1" hangingPunct="1"/>
            <a:r>
              <a:rPr lang="en-US" sz="2800" smtClean="0"/>
              <a:t>Proteins are linear heteropolymers of </a:t>
            </a:r>
            <a:r>
              <a:rPr lang="en-US" sz="2800" i="1" smtClean="0">
                <a:sym typeface="Symbol" pitchFamily="18" charset="2"/>
              </a:rPr>
              <a:t></a:t>
            </a:r>
            <a:r>
              <a:rPr lang="en-US" sz="2800" smtClean="0">
                <a:sym typeface="Symbol" pitchFamily="18" charset="2"/>
              </a:rPr>
              <a:t>-</a:t>
            </a:r>
            <a:r>
              <a:rPr lang="en-US" sz="2800" smtClean="0"/>
              <a:t>amino acids</a:t>
            </a:r>
          </a:p>
          <a:p>
            <a:pPr marL="234950" indent="-234950" eaLnBrk="1" hangingPunct="1"/>
            <a:endParaRPr lang="en-US" sz="2800" smtClean="0"/>
          </a:p>
          <a:p>
            <a:pPr marL="234950" indent="-234950" eaLnBrk="1" hangingPunct="1"/>
            <a:r>
              <a:rPr lang="en-US" sz="2800" smtClean="0"/>
              <a:t>Amino acids have properties that are well-suited to carry out a variety of biological functions</a:t>
            </a:r>
          </a:p>
          <a:p>
            <a:pPr lvl="1" eaLnBrk="1" hangingPunct="1"/>
            <a:r>
              <a:rPr lang="en-US" sz="2400" smtClean="0">
                <a:solidFill>
                  <a:srgbClr val="1116F0"/>
                </a:solidFill>
              </a:rPr>
              <a:t>Capacity to polymerize</a:t>
            </a:r>
          </a:p>
          <a:p>
            <a:pPr lvl="1" eaLnBrk="1" hangingPunct="1"/>
            <a:r>
              <a:rPr lang="en-US" sz="2400" smtClean="0">
                <a:solidFill>
                  <a:srgbClr val="1116F0"/>
                </a:solidFill>
              </a:rPr>
              <a:t>Useful acid-base properties</a:t>
            </a:r>
          </a:p>
          <a:p>
            <a:pPr lvl="1" eaLnBrk="1" hangingPunct="1"/>
            <a:r>
              <a:rPr lang="en-US" sz="2400" smtClean="0">
                <a:solidFill>
                  <a:srgbClr val="1116F0"/>
                </a:solidFill>
              </a:rPr>
              <a:t>Varied physical properties</a:t>
            </a:r>
          </a:p>
          <a:p>
            <a:pPr lvl="1" eaLnBrk="1" hangingPunct="1"/>
            <a:r>
              <a:rPr lang="en-US" sz="2400" smtClean="0">
                <a:solidFill>
                  <a:srgbClr val="1116F0"/>
                </a:solidFill>
              </a:rPr>
              <a:t>Varied chemical functionality</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213" y="617538"/>
            <a:ext cx="8535987" cy="5621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07" name="Rectangle 3"/>
          <p:cNvSpPr>
            <a:spLocks noGrp="1" noChangeArrowheads="1"/>
          </p:cNvSpPr>
          <p:nvPr>
            <p:ph type="title" idx="4294967295"/>
          </p:nvPr>
        </p:nvSpPr>
        <p:spPr>
          <a:xfrm>
            <a:off x="685800" y="0"/>
            <a:ext cx="7772400" cy="533400"/>
          </a:xfrm>
        </p:spPr>
        <p:txBody>
          <a:bodyPr>
            <a:noAutofit/>
          </a:bodyPr>
          <a:lstStyle/>
          <a:p>
            <a:pPr eaLnBrk="1" hangingPunct="1"/>
            <a:r>
              <a:rPr lang="en-US" sz="3200" b="1" dirty="0" smtClean="0"/>
              <a:t>Which Form Occurs in Water ?</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9800" y="760413"/>
            <a:ext cx="4657725" cy="609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1" name="Rectangle 3"/>
          <p:cNvSpPr>
            <a:spLocks noGrp="1" noChangeArrowheads="1"/>
          </p:cNvSpPr>
          <p:nvPr>
            <p:ph type="title" idx="4294967295"/>
          </p:nvPr>
        </p:nvSpPr>
        <p:spPr>
          <a:xfrm>
            <a:off x="685800" y="0"/>
            <a:ext cx="7772400" cy="533400"/>
          </a:xfrm>
        </p:spPr>
        <p:txBody>
          <a:bodyPr>
            <a:noAutofit/>
          </a:bodyPr>
          <a:lstStyle/>
          <a:p>
            <a:pPr eaLnBrk="1" hangingPunct="1"/>
            <a:r>
              <a:rPr lang="en-US" sz="3200" b="1" dirty="0" smtClean="0"/>
              <a:t>Glycine Acid/Base Titration</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143000"/>
            <a:ext cx="8535988" cy="497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5" name="Rectangle 3"/>
          <p:cNvSpPr>
            <a:spLocks noGrp="1" noChangeArrowheads="1"/>
          </p:cNvSpPr>
          <p:nvPr>
            <p:ph type="title" idx="4294967295"/>
          </p:nvPr>
        </p:nvSpPr>
        <p:spPr>
          <a:xfrm>
            <a:off x="685800" y="0"/>
            <a:ext cx="7772400" cy="838200"/>
          </a:xfrm>
        </p:spPr>
        <p:txBody>
          <a:bodyPr>
            <a:noAutofit/>
          </a:bodyPr>
          <a:lstStyle/>
          <a:p>
            <a:pPr eaLnBrk="1" hangingPunct="1"/>
            <a:r>
              <a:rPr lang="en-US" sz="2800" b="1" dirty="0" smtClean="0"/>
              <a:t>Compare Amino Acids to Simple Carboxylic Acids and Amines</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760413"/>
            <a:ext cx="6529388" cy="609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79" name="Rectangle 3"/>
          <p:cNvSpPr>
            <a:spLocks noGrp="1" noChangeArrowheads="1"/>
          </p:cNvSpPr>
          <p:nvPr>
            <p:ph type="title" idx="4294967295"/>
          </p:nvPr>
        </p:nvSpPr>
        <p:spPr>
          <a:xfrm>
            <a:off x="685800" y="0"/>
            <a:ext cx="7772400" cy="685800"/>
          </a:xfrm>
        </p:spPr>
        <p:txBody>
          <a:bodyPr>
            <a:normAutofit/>
          </a:bodyPr>
          <a:lstStyle/>
          <a:p>
            <a:pPr eaLnBrk="1" hangingPunct="1"/>
            <a:r>
              <a:rPr lang="en-US" sz="3200" b="1" dirty="0" smtClean="0"/>
              <a:t>Glutamate has 3 </a:t>
            </a:r>
            <a:r>
              <a:rPr lang="en-US" sz="3200" b="1" dirty="0" err="1" smtClean="0"/>
              <a:t>pKa’s</a:t>
            </a:r>
            <a:endParaRPr lang="en-US" sz="3200" b="1" dirty="0" smtClean="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760413"/>
            <a:ext cx="7499350" cy="609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3" name="Rectangle 3"/>
          <p:cNvSpPr>
            <a:spLocks noGrp="1" noChangeArrowheads="1"/>
          </p:cNvSpPr>
          <p:nvPr>
            <p:ph type="title" idx="4294967295"/>
          </p:nvPr>
        </p:nvSpPr>
        <p:spPr>
          <a:xfrm>
            <a:off x="685800" y="0"/>
            <a:ext cx="7772400" cy="609600"/>
          </a:xfrm>
        </p:spPr>
        <p:txBody>
          <a:bodyPr>
            <a:normAutofit/>
          </a:bodyPr>
          <a:lstStyle/>
          <a:p>
            <a:pPr eaLnBrk="1" hangingPunct="1"/>
            <a:r>
              <a:rPr lang="en-US" sz="3200" b="1" dirty="0" err="1" smtClean="0"/>
              <a:t>Histidine</a:t>
            </a:r>
            <a:r>
              <a:rPr lang="en-US" sz="3200" b="1" dirty="0" smtClean="0"/>
              <a:t> has 3 </a:t>
            </a:r>
            <a:r>
              <a:rPr lang="en-US" sz="3200" b="1" dirty="0" err="1" smtClean="0"/>
              <a:t>pKa’s</a:t>
            </a:r>
            <a:endParaRPr lang="en-US" sz="3200" b="1" dirty="0" smtClean="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674" name="Rectangle 2"/>
          <p:cNvSpPr>
            <a:spLocks noGrp="1" noChangeArrowheads="1"/>
          </p:cNvSpPr>
          <p:nvPr>
            <p:ph type="ctrTitle"/>
          </p:nvPr>
        </p:nvSpPr>
        <p:spPr>
          <a:xfrm>
            <a:off x="685800" y="152400"/>
            <a:ext cx="7772400" cy="1143000"/>
          </a:xfrm>
        </p:spPr>
        <p:txBody>
          <a:bodyPr>
            <a:normAutofit/>
          </a:bodyPr>
          <a:lstStyle/>
          <a:p>
            <a:pPr eaLnBrk="1" hangingPunct="1"/>
            <a:r>
              <a:rPr lang="en-US" sz="3200" b="1" dirty="0" smtClean="0"/>
              <a:t>How to Calculate the </a:t>
            </a:r>
            <a:r>
              <a:rPr lang="en-US" sz="3200" b="1" dirty="0" err="1" smtClean="0"/>
              <a:t>pI</a:t>
            </a:r>
            <a:r>
              <a:rPr lang="en-US" sz="3200" b="1" dirty="0" smtClean="0"/>
              <a:t> When the Side Chain is </a:t>
            </a:r>
            <a:r>
              <a:rPr lang="en-US" sz="3200" b="1" dirty="0" err="1" smtClean="0"/>
              <a:t>Ionizable</a:t>
            </a:r>
            <a:endParaRPr lang="en-US" sz="3200" b="1" dirty="0" smtClean="0"/>
          </a:p>
        </p:txBody>
      </p:sp>
      <p:sp>
        <p:nvSpPr>
          <p:cNvPr id="30723" name="Rectangle 3"/>
          <p:cNvSpPr>
            <a:spLocks noGrp="1" noChangeArrowheads="1"/>
          </p:cNvSpPr>
          <p:nvPr>
            <p:ph type="subTitle" idx="1"/>
          </p:nvPr>
        </p:nvSpPr>
        <p:spPr>
          <a:xfrm>
            <a:off x="533400" y="1524000"/>
            <a:ext cx="8382000" cy="5029200"/>
          </a:xfrm>
        </p:spPr>
        <p:txBody>
          <a:bodyPr/>
          <a:lstStyle/>
          <a:p>
            <a:pPr marL="230188" indent="-230188" algn="l" eaLnBrk="1" hangingPunct="1">
              <a:lnSpc>
                <a:spcPct val="125000"/>
              </a:lnSpc>
              <a:buFontTx/>
              <a:buChar char="•"/>
              <a:defRPr/>
            </a:pPr>
            <a:r>
              <a:rPr lang="en-US" sz="2800" dirty="0" smtClean="0">
                <a:solidFill>
                  <a:schemeClr val="tx1"/>
                </a:solidFill>
                <a:ea typeface="ＭＳ Ｐゴシック" charset="-128"/>
              </a:rPr>
              <a:t>Identify species that carries a net zero charge</a:t>
            </a:r>
          </a:p>
          <a:p>
            <a:pPr marL="230188" indent="-230188" algn="l" eaLnBrk="1" hangingPunct="1">
              <a:lnSpc>
                <a:spcPct val="125000"/>
              </a:lnSpc>
              <a:buFontTx/>
              <a:buChar char="•"/>
              <a:defRPr/>
            </a:pPr>
            <a:r>
              <a:rPr lang="en-US" sz="2800" dirty="0" smtClean="0">
                <a:solidFill>
                  <a:schemeClr val="tx1"/>
                </a:solidFill>
                <a:ea typeface="ＭＳ Ｐゴシック" charset="-128"/>
              </a:rPr>
              <a:t>Identify </a:t>
            </a:r>
            <a:r>
              <a:rPr lang="en-US" sz="2800" dirty="0" err="1" smtClean="0">
                <a:solidFill>
                  <a:schemeClr val="tx1"/>
                </a:solidFill>
                <a:ea typeface="ＭＳ Ｐゴシック" charset="-128"/>
              </a:rPr>
              <a:t>p</a:t>
            </a:r>
            <a:r>
              <a:rPr lang="en-US" sz="2800" i="1" dirty="0" err="1" smtClean="0">
                <a:solidFill>
                  <a:schemeClr val="tx1"/>
                </a:solidFill>
                <a:ea typeface="ＭＳ Ｐゴシック" charset="-128"/>
              </a:rPr>
              <a:t>K</a:t>
            </a:r>
            <a:r>
              <a:rPr lang="en-US" sz="2800" baseline="-25000" dirty="0" err="1" smtClean="0">
                <a:solidFill>
                  <a:schemeClr val="tx1"/>
                </a:solidFill>
                <a:ea typeface="ＭＳ Ｐゴシック" charset="-128"/>
              </a:rPr>
              <a:t>a</a:t>
            </a:r>
            <a:r>
              <a:rPr lang="en-US" sz="2800" dirty="0" smtClean="0">
                <a:solidFill>
                  <a:schemeClr val="tx1"/>
                </a:solidFill>
                <a:ea typeface="ＭＳ Ｐゴシック" charset="-128"/>
              </a:rPr>
              <a:t> value that defines the acid strength of this zwitterion: (p</a:t>
            </a:r>
            <a:r>
              <a:rPr lang="en-US" sz="2800" i="1" dirty="0" smtClean="0">
                <a:solidFill>
                  <a:schemeClr val="tx1"/>
                </a:solidFill>
                <a:ea typeface="ＭＳ Ｐゴシック" charset="-128"/>
              </a:rPr>
              <a:t>K</a:t>
            </a:r>
            <a:r>
              <a:rPr lang="en-US" sz="2800" baseline="-25000" dirty="0" smtClean="0">
                <a:solidFill>
                  <a:schemeClr val="tx1"/>
                </a:solidFill>
                <a:ea typeface="ＭＳ Ｐゴシック" charset="-128"/>
              </a:rPr>
              <a:t>2</a:t>
            </a:r>
            <a:r>
              <a:rPr lang="en-US" sz="2800" dirty="0" smtClean="0">
                <a:solidFill>
                  <a:schemeClr val="tx1"/>
                </a:solidFill>
                <a:ea typeface="ＭＳ Ｐゴシック" charset="-128"/>
              </a:rPr>
              <a:t>)</a:t>
            </a:r>
          </a:p>
          <a:p>
            <a:pPr marL="230188" indent="-230188" algn="l" eaLnBrk="1" hangingPunct="1">
              <a:lnSpc>
                <a:spcPct val="125000"/>
              </a:lnSpc>
              <a:buFontTx/>
              <a:buChar char="•"/>
              <a:defRPr/>
            </a:pPr>
            <a:r>
              <a:rPr lang="en-US" sz="2800" dirty="0" smtClean="0">
                <a:solidFill>
                  <a:schemeClr val="tx1"/>
                </a:solidFill>
                <a:ea typeface="ＭＳ Ｐゴシック" charset="-128"/>
              </a:rPr>
              <a:t>Identify </a:t>
            </a:r>
            <a:r>
              <a:rPr lang="en-US" sz="2800" dirty="0" err="1" smtClean="0">
                <a:solidFill>
                  <a:schemeClr val="tx1"/>
                </a:solidFill>
                <a:ea typeface="ＭＳ Ｐゴシック" charset="-128"/>
              </a:rPr>
              <a:t>p</a:t>
            </a:r>
            <a:r>
              <a:rPr lang="en-US" sz="2800" i="1" dirty="0" err="1" smtClean="0">
                <a:solidFill>
                  <a:schemeClr val="tx1"/>
                </a:solidFill>
                <a:ea typeface="ＭＳ Ｐゴシック" charset="-128"/>
              </a:rPr>
              <a:t>K</a:t>
            </a:r>
            <a:r>
              <a:rPr lang="en-US" sz="2800" baseline="-25000" dirty="0" err="1" smtClean="0">
                <a:solidFill>
                  <a:schemeClr val="tx1"/>
                </a:solidFill>
                <a:ea typeface="ＭＳ Ｐゴシック" charset="-128"/>
              </a:rPr>
              <a:t>a</a:t>
            </a:r>
            <a:r>
              <a:rPr lang="en-US" sz="2800" dirty="0" smtClean="0">
                <a:solidFill>
                  <a:schemeClr val="tx1"/>
                </a:solidFill>
                <a:ea typeface="ＭＳ Ｐゴシック" charset="-128"/>
              </a:rPr>
              <a:t> value that defines the base strength of this zwitterion: (p</a:t>
            </a:r>
            <a:r>
              <a:rPr lang="en-US" sz="2800" i="1" dirty="0" smtClean="0">
                <a:solidFill>
                  <a:schemeClr val="tx1"/>
                </a:solidFill>
                <a:ea typeface="ＭＳ Ｐゴシック" charset="-128"/>
              </a:rPr>
              <a:t>K</a:t>
            </a:r>
            <a:r>
              <a:rPr lang="en-US" sz="2800" baseline="-25000" dirty="0" smtClean="0">
                <a:solidFill>
                  <a:schemeClr val="tx1"/>
                </a:solidFill>
                <a:ea typeface="ＭＳ Ｐゴシック" charset="-128"/>
              </a:rPr>
              <a:t>1</a:t>
            </a:r>
            <a:r>
              <a:rPr lang="en-US" sz="2800" dirty="0" smtClean="0">
                <a:solidFill>
                  <a:schemeClr val="tx1"/>
                </a:solidFill>
                <a:ea typeface="ＭＳ Ｐゴシック" charset="-128"/>
              </a:rPr>
              <a:t>) </a:t>
            </a:r>
          </a:p>
          <a:p>
            <a:pPr marL="230188" indent="-230188" algn="l" eaLnBrk="1" hangingPunct="1">
              <a:lnSpc>
                <a:spcPct val="125000"/>
              </a:lnSpc>
              <a:buFontTx/>
              <a:buChar char="•"/>
              <a:defRPr/>
            </a:pPr>
            <a:r>
              <a:rPr lang="en-US" sz="2800" dirty="0" smtClean="0">
                <a:solidFill>
                  <a:schemeClr val="tx1"/>
                </a:solidFill>
                <a:ea typeface="ＭＳ Ｐゴシック" charset="-128"/>
              </a:rPr>
              <a:t>Take the average of these two </a:t>
            </a:r>
            <a:r>
              <a:rPr lang="en-US" sz="2800" dirty="0" err="1" smtClean="0">
                <a:solidFill>
                  <a:schemeClr val="tx1"/>
                </a:solidFill>
                <a:ea typeface="ＭＳ Ｐゴシック" charset="-128"/>
              </a:rPr>
              <a:t>p</a:t>
            </a:r>
            <a:r>
              <a:rPr lang="en-US" sz="2800" i="1" dirty="0" err="1" smtClean="0">
                <a:solidFill>
                  <a:schemeClr val="tx1"/>
                </a:solidFill>
                <a:ea typeface="ＭＳ Ｐゴシック" charset="-128"/>
              </a:rPr>
              <a:t>K</a:t>
            </a:r>
            <a:r>
              <a:rPr lang="en-US" sz="2800" baseline="-25000" dirty="0" err="1" smtClean="0">
                <a:solidFill>
                  <a:schemeClr val="tx1"/>
                </a:solidFill>
                <a:ea typeface="ＭＳ Ｐゴシック" charset="-128"/>
              </a:rPr>
              <a:t>a</a:t>
            </a:r>
            <a:r>
              <a:rPr lang="en-US" sz="2800" dirty="0" smtClean="0">
                <a:solidFill>
                  <a:schemeClr val="tx1"/>
                </a:solidFill>
                <a:ea typeface="ＭＳ Ｐゴシック" charset="-128"/>
              </a:rPr>
              <a:t> values</a:t>
            </a:r>
          </a:p>
          <a:p>
            <a:pPr algn="l" eaLnBrk="1" hangingPunct="1">
              <a:lnSpc>
                <a:spcPct val="125000"/>
              </a:lnSpc>
              <a:defRPr/>
            </a:pPr>
            <a:endParaRPr lang="en-US" sz="2800" dirty="0">
              <a:solidFill>
                <a:schemeClr val="tx1"/>
              </a:solidFill>
              <a:ea typeface="ＭＳ Ｐゴシック" charset="-128"/>
            </a:endParaRPr>
          </a:p>
          <a:p>
            <a:pPr eaLnBrk="1" hangingPunct="1">
              <a:lnSpc>
                <a:spcPct val="125000"/>
              </a:lnSpc>
              <a:defRPr/>
            </a:pPr>
            <a:r>
              <a:rPr lang="en-US" sz="2800" i="1" dirty="0" smtClean="0">
                <a:solidFill>
                  <a:schemeClr val="tx1"/>
                </a:solidFill>
                <a:ea typeface="ＭＳ Ｐゴシック" charset="-128"/>
              </a:rPr>
              <a:t>What is the </a:t>
            </a:r>
            <a:r>
              <a:rPr lang="en-US" sz="2800" i="1" dirty="0" err="1" smtClean="0">
                <a:solidFill>
                  <a:schemeClr val="tx1"/>
                </a:solidFill>
                <a:ea typeface="ＭＳ Ｐゴシック" charset="-128"/>
              </a:rPr>
              <a:t>pI</a:t>
            </a:r>
            <a:r>
              <a:rPr lang="en-US" sz="2800" i="1" dirty="0" smtClean="0">
                <a:solidFill>
                  <a:schemeClr val="tx1"/>
                </a:solidFill>
                <a:ea typeface="ＭＳ Ｐゴシック" charset="-128"/>
              </a:rPr>
              <a:t> of </a:t>
            </a:r>
            <a:r>
              <a:rPr lang="en-US" sz="2800" i="1" dirty="0" err="1" smtClean="0">
                <a:solidFill>
                  <a:schemeClr val="tx1"/>
                </a:solidFill>
                <a:ea typeface="ＭＳ Ｐゴシック" charset="-128"/>
              </a:rPr>
              <a:t>histidine</a:t>
            </a:r>
            <a:r>
              <a:rPr lang="en-US" sz="2800" i="1" dirty="0" smtClean="0">
                <a:solidFill>
                  <a:schemeClr val="tx1"/>
                </a:solidFill>
                <a:ea typeface="ＭＳ Ｐゴシック" charset="-128"/>
              </a:rPr>
              <a:t>?</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400" y="760413"/>
            <a:ext cx="8078788" cy="609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7" name="Rectangle 3"/>
          <p:cNvSpPr>
            <a:spLocks noGrp="1" noChangeArrowheads="1"/>
          </p:cNvSpPr>
          <p:nvPr>
            <p:ph type="title" idx="4294967295"/>
          </p:nvPr>
        </p:nvSpPr>
        <p:spPr>
          <a:xfrm>
            <a:off x="685800" y="0"/>
            <a:ext cx="7772400" cy="533400"/>
          </a:xfrm>
        </p:spPr>
        <p:txBody>
          <a:bodyPr>
            <a:noAutofit/>
          </a:bodyPr>
          <a:lstStyle/>
          <a:p>
            <a:pPr eaLnBrk="1" hangingPunct="1"/>
            <a:r>
              <a:rPr lang="en-US" sz="3200" b="1" dirty="0" smtClean="0"/>
              <a:t>Peptide Bond Formation</a:t>
            </a:r>
          </a:p>
        </p:txBody>
      </p:sp>
      <p:sp>
        <p:nvSpPr>
          <p:cNvPr id="2" name="TextBox 1"/>
          <p:cNvSpPr txBox="1"/>
          <p:nvPr/>
        </p:nvSpPr>
        <p:spPr>
          <a:xfrm>
            <a:off x="533400" y="3505200"/>
            <a:ext cx="8078788" cy="369332"/>
          </a:xfrm>
          <a:prstGeom prst="rect">
            <a:avLst/>
          </a:prstGeom>
          <a:noFill/>
        </p:spPr>
        <p:txBody>
          <a:bodyPr wrap="square" rtlCol="0">
            <a:spAutoFit/>
          </a:bodyPr>
          <a:lstStyle/>
          <a:p>
            <a:r>
              <a:rPr lang="en-US" dirty="0" smtClean="0"/>
              <a:t>Where does this occur?                                                                 Where does this occur?                           </a:t>
            </a:r>
            <a:endParaRPr lang="en-US" dirty="0"/>
          </a:p>
        </p:txBody>
      </p:sp>
      <p:sp>
        <p:nvSpPr>
          <p:cNvPr id="3" name="Rectangle 2"/>
          <p:cNvSpPr/>
          <p:nvPr/>
        </p:nvSpPr>
        <p:spPr>
          <a:xfrm>
            <a:off x="16034" y="3809206"/>
            <a:ext cx="2727166" cy="1815882"/>
          </a:xfrm>
          <a:prstGeom prst="rect">
            <a:avLst/>
          </a:prstGeom>
        </p:spPr>
        <p:txBody>
          <a:bodyPr wrap="square">
            <a:spAutoFit/>
          </a:bodyPr>
          <a:lstStyle/>
          <a:p>
            <a:r>
              <a:rPr lang="en-US" sz="1600" dirty="0"/>
              <a:t>Peptide bond formation (dehydration) occurs on the ribosome.  Peptide bond breaking is the key to protein digestion (small intestine) and in the cytoplasm of every living cell as protein turnover.</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914400"/>
            <a:ext cx="8535988" cy="4230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1" name="Rectangle 3"/>
          <p:cNvSpPr>
            <a:spLocks noGrp="1" noChangeArrowheads="1"/>
          </p:cNvSpPr>
          <p:nvPr>
            <p:ph type="title" idx="4294967295"/>
          </p:nvPr>
        </p:nvSpPr>
        <p:spPr>
          <a:xfrm>
            <a:off x="609600" y="0"/>
            <a:ext cx="7772400" cy="533400"/>
          </a:xfrm>
        </p:spPr>
        <p:txBody>
          <a:bodyPr>
            <a:noAutofit/>
          </a:bodyPr>
          <a:lstStyle/>
          <a:p>
            <a:pPr eaLnBrk="1" hangingPunct="1"/>
            <a:r>
              <a:rPr lang="en-US" sz="3200" b="1" dirty="0" smtClean="0"/>
              <a:t>Structure of a Simple Peptide</a:t>
            </a:r>
          </a:p>
        </p:txBody>
      </p:sp>
      <p:sp>
        <p:nvSpPr>
          <p:cNvPr id="27652" name="Text Box 4"/>
          <p:cNvSpPr txBox="1">
            <a:spLocks noChangeArrowheads="1"/>
          </p:cNvSpPr>
          <p:nvPr/>
        </p:nvSpPr>
        <p:spPr bwMode="auto">
          <a:xfrm>
            <a:off x="1676400" y="5935663"/>
            <a:ext cx="6019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Unicode MS" pitchFamily="34" charset="-128"/>
              </a:defRPr>
            </a:lvl1pPr>
            <a:lvl2pPr marL="742950" indent="-285750">
              <a:defRPr sz="2400">
                <a:solidFill>
                  <a:schemeClr val="tx1"/>
                </a:solidFill>
                <a:latin typeface="Arial Unicode MS" pitchFamily="34" charset="-128"/>
              </a:defRPr>
            </a:lvl2pPr>
            <a:lvl3pPr marL="1143000" indent="-228600">
              <a:defRPr sz="2400">
                <a:solidFill>
                  <a:schemeClr val="tx1"/>
                </a:solidFill>
                <a:latin typeface="Arial Unicode MS" pitchFamily="34" charset="-128"/>
              </a:defRPr>
            </a:lvl3pPr>
            <a:lvl4pPr marL="1600200" indent="-228600">
              <a:defRPr sz="2400">
                <a:solidFill>
                  <a:schemeClr val="tx1"/>
                </a:solidFill>
                <a:latin typeface="Arial Unicode MS" pitchFamily="34" charset="-128"/>
              </a:defRPr>
            </a:lvl4pPr>
            <a:lvl5pPr marL="2057400" indent="-228600">
              <a:defRPr sz="2400">
                <a:solidFill>
                  <a:schemeClr val="tx1"/>
                </a:solidFill>
                <a:latin typeface="Arial Unicode MS" pitchFamily="34" charset="-128"/>
              </a:defRPr>
            </a:lvl5pPr>
            <a:lvl6pPr marL="2514600" indent="-228600" eaLnBrk="0" fontAlgn="base" hangingPunct="0">
              <a:spcBef>
                <a:spcPct val="0"/>
              </a:spcBef>
              <a:spcAft>
                <a:spcPct val="0"/>
              </a:spcAft>
              <a:defRPr sz="2400">
                <a:solidFill>
                  <a:schemeClr val="tx1"/>
                </a:solidFill>
                <a:latin typeface="Arial Unicode MS" pitchFamily="34" charset="-128"/>
              </a:defRPr>
            </a:lvl6pPr>
            <a:lvl7pPr marL="2971800" indent="-228600" eaLnBrk="0" fontAlgn="base" hangingPunct="0">
              <a:spcBef>
                <a:spcPct val="0"/>
              </a:spcBef>
              <a:spcAft>
                <a:spcPct val="0"/>
              </a:spcAft>
              <a:defRPr sz="2400">
                <a:solidFill>
                  <a:schemeClr val="tx1"/>
                </a:solidFill>
                <a:latin typeface="Arial Unicode MS" pitchFamily="34" charset="-128"/>
              </a:defRPr>
            </a:lvl7pPr>
            <a:lvl8pPr marL="3429000" indent="-228600" eaLnBrk="0" fontAlgn="base" hangingPunct="0">
              <a:spcBef>
                <a:spcPct val="0"/>
              </a:spcBef>
              <a:spcAft>
                <a:spcPct val="0"/>
              </a:spcAft>
              <a:defRPr sz="2400">
                <a:solidFill>
                  <a:schemeClr val="tx1"/>
                </a:solidFill>
                <a:latin typeface="Arial Unicode MS" pitchFamily="34" charset="-128"/>
              </a:defRPr>
            </a:lvl8pPr>
            <a:lvl9pPr marL="3886200" indent="-228600" eaLnBrk="0" fontAlgn="base" hangingPunct="0">
              <a:spcBef>
                <a:spcPct val="0"/>
              </a:spcBef>
              <a:spcAft>
                <a:spcPct val="0"/>
              </a:spcAft>
              <a:defRPr sz="2400">
                <a:solidFill>
                  <a:schemeClr val="tx1"/>
                </a:solidFill>
                <a:latin typeface="Arial Unicode MS" pitchFamily="34" charset="-128"/>
              </a:defRPr>
            </a:lvl9pPr>
          </a:lstStyle>
          <a:p>
            <a:pPr algn="ctr">
              <a:spcBef>
                <a:spcPct val="50000"/>
              </a:spcBef>
            </a:pPr>
            <a:r>
              <a:rPr lang="en-US"/>
              <a:t>Ser-Gly-Tyr-Ala-Leu  or  SGYAL</a:t>
            </a: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0" y="152400"/>
            <a:ext cx="9144000" cy="762000"/>
          </a:xfrm>
        </p:spPr>
        <p:txBody>
          <a:bodyPr>
            <a:noAutofit/>
          </a:bodyPr>
          <a:lstStyle/>
          <a:p>
            <a:pPr eaLnBrk="1" hangingPunct="1"/>
            <a:r>
              <a:rPr lang="en-US" sz="3200" b="1" dirty="0" smtClean="0"/>
              <a:t>Naming peptides: </a:t>
            </a:r>
            <a:br>
              <a:rPr lang="en-US" sz="3200" b="1" dirty="0" smtClean="0"/>
            </a:br>
            <a:r>
              <a:rPr lang="en-US" sz="3200" b="1" dirty="0" smtClean="0"/>
              <a:t>start at the N-terminus</a:t>
            </a:r>
          </a:p>
        </p:txBody>
      </p:sp>
      <p:sp>
        <p:nvSpPr>
          <p:cNvPr id="31747" name="Rectangle 3"/>
          <p:cNvSpPr>
            <a:spLocks noGrp="1" noChangeArrowheads="1"/>
          </p:cNvSpPr>
          <p:nvPr>
            <p:ph type="body" idx="1"/>
          </p:nvPr>
        </p:nvSpPr>
        <p:spPr>
          <a:xfrm>
            <a:off x="609600" y="1447800"/>
            <a:ext cx="7924800" cy="4648200"/>
          </a:xfrm>
        </p:spPr>
        <p:txBody>
          <a:bodyPr/>
          <a:lstStyle/>
          <a:p>
            <a:pPr eaLnBrk="1" hangingPunct="1"/>
            <a:r>
              <a:rPr lang="en-US" b="1" dirty="0" smtClean="0"/>
              <a:t>Using full amino acid names</a:t>
            </a:r>
          </a:p>
          <a:p>
            <a:pPr lvl="1" eaLnBrk="1" hangingPunct="1"/>
            <a:r>
              <a:rPr lang="en-US" b="1" dirty="0" err="1" smtClean="0">
                <a:solidFill>
                  <a:srgbClr val="1116F0"/>
                </a:solidFill>
              </a:rPr>
              <a:t>Serylglycyltyrosylalanylleucine</a:t>
            </a:r>
            <a:endParaRPr lang="en-US" b="1" dirty="0" smtClean="0">
              <a:solidFill>
                <a:srgbClr val="1116F0"/>
              </a:solidFill>
            </a:endParaRPr>
          </a:p>
          <a:p>
            <a:pPr eaLnBrk="1" hangingPunct="1"/>
            <a:r>
              <a:rPr lang="en-US" b="1" dirty="0" smtClean="0"/>
              <a:t>Using the three-letter code abbreviation</a:t>
            </a:r>
          </a:p>
          <a:p>
            <a:pPr lvl="1" eaLnBrk="1" hangingPunct="1"/>
            <a:r>
              <a:rPr lang="en-US" b="1" dirty="0" err="1" smtClean="0">
                <a:solidFill>
                  <a:srgbClr val="1116F0"/>
                </a:solidFill>
              </a:rPr>
              <a:t>Ser</a:t>
            </a:r>
            <a:r>
              <a:rPr lang="en-US" b="1" dirty="0" smtClean="0">
                <a:solidFill>
                  <a:srgbClr val="1116F0"/>
                </a:solidFill>
              </a:rPr>
              <a:t>-</a:t>
            </a:r>
            <a:r>
              <a:rPr lang="en-US" b="1" dirty="0" err="1" smtClean="0">
                <a:solidFill>
                  <a:srgbClr val="1116F0"/>
                </a:solidFill>
              </a:rPr>
              <a:t>Gly</a:t>
            </a:r>
            <a:r>
              <a:rPr lang="en-US" b="1" dirty="0" smtClean="0">
                <a:solidFill>
                  <a:srgbClr val="1116F0"/>
                </a:solidFill>
              </a:rPr>
              <a:t>-Tyr-</a:t>
            </a:r>
            <a:r>
              <a:rPr lang="en-US" b="1" dirty="0" err="1" smtClean="0">
                <a:solidFill>
                  <a:srgbClr val="1116F0"/>
                </a:solidFill>
              </a:rPr>
              <a:t>Ala</a:t>
            </a:r>
            <a:r>
              <a:rPr lang="en-US" b="1" dirty="0" smtClean="0">
                <a:solidFill>
                  <a:srgbClr val="1116F0"/>
                </a:solidFill>
              </a:rPr>
              <a:t>-</a:t>
            </a:r>
            <a:r>
              <a:rPr lang="en-US" b="1" dirty="0" err="1" smtClean="0">
                <a:solidFill>
                  <a:srgbClr val="1116F0"/>
                </a:solidFill>
              </a:rPr>
              <a:t>Leu</a:t>
            </a:r>
            <a:endParaRPr lang="en-US" b="1" dirty="0" smtClean="0">
              <a:solidFill>
                <a:srgbClr val="1116F0"/>
              </a:solidFill>
            </a:endParaRPr>
          </a:p>
          <a:p>
            <a:pPr eaLnBrk="1" hangingPunct="1"/>
            <a:r>
              <a:rPr lang="en-US" b="1" dirty="0" smtClean="0"/>
              <a:t>For longer peptides (like proteins) the one- letter code can be used</a:t>
            </a:r>
          </a:p>
          <a:p>
            <a:pPr lvl="1" eaLnBrk="1" hangingPunct="1"/>
            <a:r>
              <a:rPr lang="en-US" b="1" dirty="0" smtClean="0">
                <a:solidFill>
                  <a:srgbClr val="1116F0"/>
                </a:solidFill>
              </a:rPr>
              <a:t>SGYAL</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760413"/>
            <a:ext cx="5462588" cy="609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5" name="Rectangle 3"/>
          <p:cNvSpPr>
            <a:spLocks noGrp="1" noChangeArrowheads="1"/>
          </p:cNvSpPr>
          <p:nvPr>
            <p:ph type="title" idx="4294967295"/>
          </p:nvPr>
        </p:nvSpPr>
        <p:spPr>
          <a:xfrm>
            <a:off x="3886200" y="304800"/>
            <a:ext cx="4495800" cy="838200"/>
          </a:xfrm>
        </p:spPr>
        <p:txBody>
          <a:bodyPr>
            <a:normAutofit/>
          </a:bodyPr>
          <a:lstStyle/>
          <a:p>
            <a:pPr eaLnBrk="1" hangingPunct="1"/>
            <a:r>
              <a:rPr lang="en-US" sz="3200" b="1" dirty="0" smtClean="0"/>
              <a:t>AEGK</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normAutofit fontScale="90000"/>
          </a:bodyPr>
          <a:lstStyle/>
          <a:p>
            <a:r>
              <a:rPr lang="en-US" smtClean="0"/>
              <a:t>Amino acids share many features, differing only at the </a:t>
            </a:r>
            <a:r>
              <a:rPr lang="en-US" smtClean="0">
                <a:solidFill>
                  <a:srgbClr val="CC0099"/>
                </a:solidFill>
              </a:rPr>
              <a:t>R</a:t>
            </a:r>
            <a:r>
              <a:rPr lang="en-US" smtClean="0"/>
              <a:t> substituent</a:t>
            </a:r>
          </a:p>
        </p:txBody>
      </p:sp>
      <p:pic>
        <p:nvPicPr>
          <p:cNvPr id="7171" name="Picture 1"/>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52800" y="1295400"/>
            <a:ext cx="4438650" cy="526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457200" y="4495800"/>
            <a:ext cx="4572000" cy="1477328"/>
          </a:xfrm>
          <a:prstGeom prst="rect">
            <a:avLst/>
          </a:prstGeom>
        </p:spPr>
        <p:txBody>
          <a:bodyPr>
            <a:spAutoFit/>
          </a:bodyPr>
          <a:lstStyle/>
          <a:p>
            <a:r>
              <a:rPr lang="en-US" dirty="0"/>
              <a:t>This structure is common to all but one of the </a:t>
            </a:r>
            <a:r>
              <a:rPr lang="el-GR" i="1" dirty="0" smtClean="0">
                <a:cs typeface="Calibri"/>
                <a:sym typeface="Symbol" pitchFamily="18" charset="2"/>
              </a:rPr>
              <a:t>α</a:t>
            </a:r>
            <a:r>
              <a:rPr lang="en-US" dirty="0" smtClean="0"/>
              <a:t>-amino </a:t>
            </a:r>
            <a:r>
              <a:rPr lang="en-US" dirty="0"/>
              <a:t>acids. (Proline, a cyclic amino acid, is the exception.) The R group, or side-chain (red), attached to the </a:t>
            </a:r>
            <a:r>
              <a:rPr lang="el-GR" i="1" dirty="0" smtClean="0">
                <a:latin typeface="Calibri"/>
                <a:cs typeface="Calibri"/>
                <a:sym typeface="Symbol" pitchFamily="18" charset="2"/>
              </a:rPr>
              <a:t>α</a:t>
            </a:r>
            <a:r>
              <a:rPr lang="en-US" dirty="0" smtClean="0"/>
              <a:t> </a:t>
            </a:r>
            <a:r>
              <a:rPr lang="en-US" dirty="0"/>
              <a:t>carbon (blue) is different in each amino acid.</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xfrm>
            <a:off x="685800" y="0"/>
            <a:ext cx="7772400" cy="1143000"/>
          </a:xfrm>
        </p:spPr>
        <p:txBody>
          <a:bodyPr>
            <a:normAutofit/>
          </a:bodyPr>
          <a:lstStyle/>
          <a:p>
            <a:pPr eaLnBrk="1" hangingPunct="1"/>
            <a:r>
              <a:rPr lang="en-US" sz="3200" b="1" dirty="0" smtClean="0"/>
              <a:t>Aspartame</a:t>
            </a:r>
          </a:p>
        </p:txBody>
      </p:sp>
      <p:pic>
        <p:nvPicPr>
          <p:cNvPr id="29699" name="Picture 4" descr="unnumbered 3 p8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1295400"/>
            <a:ext cx="7239000" cy="492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0" name="Text Box 5"/>
          <p:cNvSpPr txBox="1">
            <a:spLocks noChangeArrowheads="1"/>
          </p:cNvSpPr>
          <p:nvPr/>
        </p:nvSpPr>
        <p:spPr bwMode="auto">
          <a:xfrm>
            <a:off x="457200" y="5791200"/>
            <a:ext cx="2667000" cy="5794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Unicode MS" pitchFamily="34" charset="-128"/>
              </a:defRPr>
            </a:lvl1pPr>
            <a:lvl2pPr marL="742950" indent="-285750">
              <a:defRPr sz="2400">
                <a:solidFill>
                  <a:schemeClr val="tx1"/>
                </a:solidFill>
                <a:latin typeface="Arial Unicode MS" pitchFamily="34" charset="-128"/>
              </a:defRPr>
            </a:lvl2pPr>
            <a:lvl3pPr marL="1143000" indent="-228600">
              <a:defRPr sz="2400">
                <a:solidFill>
                  <a:schemeClr val="tx1"/>
                </a:solidFill>
                <a:latin typeface="Arial Unicode MS" pitchFamily="34" charset="-128"/>
              </a:defRPr>
            </a:lvl3pPr>
            <a:lvl4pPr marL="1600200" indent="-228600">
              <a:defRPr sz="2400">
                <a:solidFill>
                  <a:schemeClr val="tx1"/>
                </a:solidFill>
                <a:latin typeface="Arial Unicode MS" pitchFamily="34" charset="-128"/>
              </a:defRPr>
            </a:lvl4pPr>
            <a:lvl5pPr marL="2057400" indent="-228600">
              <a:defRPr sz="2400">
                <a:solidFill>
                  <a:schemeClr val="tx1"/>
                </a:solidFill>
                <a:latin typeface="Arial Unicode MS" pitchFamily="34" charset="-128"/>
              </a:defRPr>
            </a:lvl5pPr>
            <a:lvl6pPr marL="2514600" indent="-228600" eaLnBrk="0" fontAlgn="base" hangingPunct="0">
              <a:spcBef>
                <a:spcPct val="0"/>
              </a:spcBef>
              <a:spcAft>
                <a:spcPct val="0"/>
              </a:spcAft>
              <a:defRPr sz="2400">
                <a:solidFill>
                  <a:schemeClr val="tx1"/>
                </a:solidFill>
                <a:latin typeface="Arial Unicode MS" pitchFamily="34" charset="-128"/>
              </a:defRPr>
            </a:lvl6pPr>
            <a:lvl7pPr marL="2971800" indent="-228600" eaLnBrk="0" fontAlgn="base" hangingPunct="0">
              <a:spcBef>
                <a:spcPct val="0"/>
              </a:spcBef>
              <a:spcAft>
                <a:spcPct val="0"/>
              </a:spcAft>
              <a:defRPr sz="2400">
                <a:solidFill>
                  <a:schemeClr val="tx1"/>
                </a:solidFill>
                <a:latin typeface="Arial Unicode MS" pitchFamily="34" charset="-128"/>
              </a:defRPr>
            </a:lvl7pPr>
            <a:lvl8pPr marL="3429000" indent="-228600" eaLnBrk="0" fontAlgn="base" hangingPunct="0">
              <a:spcBef>
                <a:spcPct val="0"/>
              </a:spcBef>
              <a:spcAft>
                <a:spcPct val="0"/>
              </a:spcAft>
              <a:defRPr sz="2400">
                <a:solidFill>
                  <a:schemeClr val="tx1"/>
                </a:solidFill>
                <a:latin typeface="Arial Unicode MS" pitchFamily="34" charset="-128"/>
              </a:defRPr>
            </a:lvl8pPr>
            <a:lvl9pPr marL="3886200" indent="-228600" eaLnBrk="0" fontAlgn="base" hangingPunct="0">
              <a:spcBef>
                <a:spcPct val="0"/>
              </a:spcBef>
              <a:spcAft>
                <a:spcPct val="0"/>
              </a:spcAft>
              <a:defRPr sz="2400">
                <a:solidFill>
                  <a:schemeClr val="tx1"/>
                </a:solidFill>
                <a:latin typeface="Arial Unicode MS" pitchFamily="34" charset="-128"/>
              </a:defRPr>
            </a:lvl9pPr>
          </a:lstStyle>
          <a:p>
            <a:pPr>
              <a:spcBef>
                <a:spcPct val="50000"/>
              </a:spcBef>
            </a:pPr>
            <a:r>
              <a:rPr lang="en-US" sz="3200">
                <a:solidFill>
                  <a:srgbClr val="FFFFFF"/>
                </a:solidFill>
              </a:rPr>
              <a:t>A</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ctrTitle"/>
          </p:nvPr>
        </p:nvSpPr>
        <p:spPr>
          <a:xfrm>
            <a:off x="0" y="76200"/>
            <a:ext cx="9144000" cy="762000"/>
          </a:xfrm>
        </p:spPr>
        <p:txBody>
          <a:bodyPr>
            <a:normAutofit/>
          </a:bodyPr>
          <a:lstStyle/>
          <a:p>
            <a:pPr eaLnBrk="1" hangingPunct="1"/>
            <a:r>
              <a:rPr lang="en-US" sz="3200" b="1" dirty="0" smtClean="0"/>
              <a:t>Peptides: A Variety of Functions</a:t>
            </a:r>
          </a:p>
        </p:txBody>
      </p:sp>
      <p:sp>
        <p:nvSpPr>
          <p:cNvPr id="32771" name="Rectangle 3"/>
          <p:cNvSpPr>
            <a:spLocks noGrp="1" noChangeArrowheads="1"/>
          </p:cNvSpPr>
          <p:nvPr>
            <p:ph type="subTitle" idx="1"/>
          </p:nvPr>
        </p:nvSpPr>
        <p:spPr>
          <a:xfrm>
            <a:off x="990600" y="914400"/>
            <a:ext cx="7620000" cy="5791200"/>
          </a:xfrm>
        </p:spPr>
        <p:txBody>
          <a:bodyPr/>
          <a:lstStyle/>
          <a:p>
            <a:pPr algn="l" eaLnBrk="1" hangingPunct="1">
              <a:buFontTx/>
              <a:buChar char="•"/>
            </a:pPr>
            <a:r>
              <a:rPr lang="en-US" b="1" dirty="0" smtClean="0">
                <a:solidFill>
                  <a:schemeClr val="tx1"/>
                </a:solidFill>
              </a:rPr>
              <a:t> Hormones and pheromones</a:t>
            </a:r>
          </a:p>
          <a:p>
            <a:pPr lvl="1" algn="l" eaLnBrk="1" hangingPunct="1">
              <a:buFontTx/>
              <a:buChar char="–"/>
            </a:pPr>
            <a:r>
              <a:rPr lang="en-US" sz="2000" b="1" dirty="0" smtClean="0">
                <a:solidFill>
                  <a:schemeClr val="tx1"/>
                </a:solidFill>
              </a:rPr>
              <a:t> insulin (think sugar)</a:t>
            </a:r>
          </a:p>
          <a:p>
            <a:pPr lvl="1" algn="l" eaLnBrk="1" hangingPunct="1">
              <a:buFontTx/>
              <a:buChar char="–"/>
            </a:pPr>
            <a:r>
              <a:rPr lang="en-US" sz="2000" b="1" dirty="0" smtClean="0">
                <a:solidFill>
                  <a:schemeClr val="tx1"/>
                </a:solidFill>
              </a:rPr>
              <a:t> oxytocin (think childbirth)</a:t>
            </a:r>
          </a:p>
          <a:p>
            <a:pPr lvl="1" algn="l" eaLnBrk="1" hangingPunct="1">
              <a:buFontTx/>
              <a:buChar char="–"/>
            </a:pPr>
            <a:r>
              <a:rPr lang="en-US" sz="2000" b="1" dirty="0" smtClean="0">
                <a:solidFill>
                  <a:schemeClr val="tx1"/>
                </a:solidFill>
              </a:rPr>
              <a:t> sex-peptide (think fruit fly mating)</a:t>
            </a:r>
          </a:p>
          <a:p>
            <a:pPr algn="l" eaLnBrk="1" hangingPunct="1">
              <a:buFontTx/>
              <a:buChar char="•"/>
            </a:pPr>
            <a:r>
              <a:rPr lang="en-US" b="1" dirty="0" smtClean="0">
                <a:solidFill>
                  <a:schemeClr val="tx1"/>
                </a:solidFill>
              </a:rPr>
              <a:t> Neuropeptides</a:t>
            </a:r>
          </a:p>
          <a:p>
            <a:pPr lvl="1" algn="l" eaLnBrk="1" hangingPunct="1">
              <a:buFontTx/>
              <a:buChar char="–"/>
            </a:pPr>
            <a:r>
              <a:rPr lang="en-US" sz="2000" b="1" dirty="0" smtClean="0">
                <a:solidFill>
                  <a:schemeClr val="tx1"/>
                </a:solidFill>
              </a:rPr>
              <a:t> substance P (pain mediator)</a:t>
            </a:r>
          </a:p>
          <a:p>
            <a:pPr algn="l" eaLnBrk="1" hangingPunct="1">
              <a:buFontTx/>
              <a:buChar char="•"/>
            </a:pPr>
            <a:r>
              <a:rPr lang="en-US" b="1" dirty="0" smtClean="0">
                <a:solidFill>
                  <a:schemeClr val="tx1"/>
                </a:solidFill>
              </a:rPr>
              <a:t> Antibiotics</a:t>
            </a:r>
          </a:p>
          <a:p>
            <a:pPr lvl="1" algn="l" eaLnBrk="1" hangingPunct="1">
              <a:buFontTx/>
              <a:buChar char="–"/>
            </a:pPr>
            <a:r>
              <a:rPr lang="en-US" sz="2000" b="1" dirty="0" smtClean="0">
                <a:solidFill>
                  <a:schemeClr val="tx1"/>
                </a:solidFill>
              </a:rPr>
              <a:t> </a:t>
            </a:r>
            <a:r>
              <a:rPr lang="en-US" sz="2000" b="1" dirty="0" err="1" smtClean="0">
                <a:solidFill>
                  <a:schemeClr val="tx1"/>
                </a:solidFill>
              </a:rPr>
              <a:t>polymyxin</a:t>
            </a:r>
            <a:r>
              <a:rPr lang="en-US" sz="2000" b="1" dirty="0" smtClean="0">
                <a:solidFill>
                  <a:schemeClr val="tx1"/>
                </a:solidFill>
              </a:rPr>
              <a:t> B (for Gram – bacteria)</a:t>
            </a:r>
          </a:p>
          <a:p>
            <a:pPr lvl="1" algn="l" eaLnBrk="1" hangingPunct="1">
              <a:buFontTx/>
              <a:buChar char="–"/>
            </a:pPr>
            <a:r>
              <a:rPr lang="en-US" sz="2000" b="1" dirty="0" smtClean="0">
                <a:solidFill>
                  <a:schemeClr val="tx1"/>
                </a:solidFill>
              </a:rPr>
              <a:t> bacitracin (for Gram + bacteria)</a:t>
            </a:r>
          </a:p>
          <a:p>
            <a:pPr algn="l" eaLnBrk="1" hangingPunct="1">
              <a:buFontTx/>
              <a:buChar char="•"/>
            </a:pPr>
            <a:r>
              <a:rPr lang="en-US" b="1" dirty="0" smtClean="0">
                <a:solidFill>
                  <a:schemeClr val="tx1"/>
                </a:solidFill>
              </a:rPr>
              <a:t> Protection, e.g., toxins</a:t>
            </a:r>
          </a:p>
          <a:p>
            <a:pPr lvl="1" algn="l" eaLnBrk="1" hangingPunct="1">
              <a:buFontTx/>
              <a:buChar char="–"/>
            </a:pPr>
            <a:r>
              <a:rPr lang="en-US" sz="2000" b="1" dirty="0" smtClean="0">
                <a:solidFill>
                  <a:schemeClr val="tx1"/>
                </a:solidFill>
              </a:rPr>
              <a:t> </a:t>
            </a:r>
            <a:r>
              <a:rPr lang="en-US" sz="2000" b="1" dirty="0" err="1" smtClean="0">
                <a:solidFill>
                  <a:schemeClr val="tx1"/>
                </a:solidFill>
              </a:rPr>
              <a:t>amanitin</a:t>
            </a:r>
            <a:r>
              <a:rPr lang="en-US" sz="2000" b="1" dirty="0" smtClean="0">
                <a:solidFill>
                  <a:schemeClr val="tx1"/>
                </a:solidFill>
              </a:rPr>
              <a:t> (mushrooms)</a:t>
            </a:r>
          </a:p>
          <a:p>
            <a:pPr lvl="1" algn="l" eaLnBrk="1" hangingPunct="1">
              <a:buFontTx/>
              <a:buChar char="–"/>
            </a:pPr>
            <a:r>
              <a:rPr lang="en-US" sz="2000" b="1" dirty="0" smtClean="0">
                <a:solidFill>
                  <a:schemeClr val="tx1"/>
                </a:solidFill>
              </a:rPr>
              <a:t> </a:t>
            </a:r>
            <a:r>
              <a:rPr lang="en-US" sz="2000" b="1" dirty="0" err="1" smtClean="0">
                <a:solidFill>
                  <a:schemeClr val="tx1"/>
                </a:solidFill>
              </a:rPr>
              <a:t>conotoxin</a:t>
            </a:r>
            <a:r>
              <a:rPr lang="en-US" sz="2000" b="1" dirty="0" smtClean="0">
                <a:solidFill>
                  <a:schemeClr val="tx1"/>
                </a:solidFill>
              </a:rPr>
              <a:t> (cone snails)</a:t>
            </a:r>
          </a:p>
          <a:p>
            <a:pPr lvl="1" algn="l" eaLnBrk="1" hangingPunct="1">
              <a:buFontTx/>
              <a:buChar char="–"/>
            </a:pPr>
            <a:r>
              <a:rPr lang="en-US" sz="2000" b="1" dirty="0" smtClean="0">
                <a:solidFill>
                  <a:schemeClr val="tx1"/>
                </a:solidFill>
              </a:rPr>
              <a:t> </a:t>
            </a:r>
            <a:r>
              <a:rPr lang="en-US" sz="2000" b="1" dirty="0" err="1" smtClean="0">
                <a:solidFill>
                  <a:schemeClr val="tx1"/>
                </a:solidFill>
              </a:rPr>
              <a:t>chlorotoxin</a:t>
            </a:r>
            <a:r>
              <a:rPr lang="en-US" sz="2000" b="1" dirty="0" smtClean="0">
                <a:solidFill>
                  <a:schemeClr val="tx1"/>
                </a:solidFill>
              </a:rPr>
              <a:t> (scorpions)</a:t>
            </a:r>
          </a:p>
          <a:p>
            <a:pPr lvl="1" algn="l" eaLnBrk="1" hangingPunct="1"/>
            <a:endParaRPr lang="en-US" sz="2000" b="1" dirty="0" smtClean="0">
              <a:solidFill>
                <a:schemeClr val="tx1"/>
              </a:solidFill>
              <a:latin typeface="Arial" pitchFamily="34" charset="0"/>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ctrTitle"/>
          </p:nvPr>
        </p:nvSpPr>
        <p:spPr>
          <a:xfrm>
            <a:off x="381000" y="152400"/>
            <a:ext cx="7772400" cy="609600"/>
          </a:xfrm>
        </p:spPr>
        <p:txBody>
          <a:bodyPr>
            <a:normAutofit/>
          </a:bodyPr>
          <a:lstStyle/>
          <a:p>
            <a:pPr eaLnBrk="1" hangingPunct="1"/>
            <a:r>
              <a:rPr lang="en-US" sz="3200" b="1" dirty="0" smtClean="0"/>
              <a:t>Proteins are: </a:t>
            </a:r>
          </a:p>
        </p:txBody>
      </p:sp>
      <p:sp>
        <p:nvSpPr>
          <p:cNvPr id="37892" name="Rectangle 4"/>
          <p:cNvSpPr>
            <a:spLocks noChangeArrowheads="1"/>
          </p:cNvSpPr>
          <p:nvPr/>
        </p:nvSpPr>
        <p:spPr bwMode="auto">
          <a:xfrm>
            <a:off x="762000" y="990600"/>
            <a:ext cx="7411003" cy="42165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spcBef>
                <a:spcPts val="0"/>
              </a:spcBef>
              <a:spcAft>
                <a:spcPts val="600"/>
              </a:spcAft>
              <a:buSzPct val="115000"/>
              <a:buFontTx/>
              <a:buChar char="•"/>
              <a:defRPr/>
            </a:pPr>
            <a:r>
              <a:rPr lang="en-US" sz="2800" b="1" dirty="0">
                <a:latin typeface="Arial" charset="0"/>
                <a:ea typeface="ＭＳ Ｐゴシック" charset="-128"/>
              </a:rPr>
              <a:t> </a:t>
            </a:r>
            <a:r>
              <a:rPr lang="en-US" sz="2800" b="1" dirty="0">
                <a:latin typeface="Calibri" pitchFamily="34" charset="0"/>
                <a:ea typeface="ＭＳ Ｐゴシック" charset="-128"/>
                <a:cs typeface="Calibri" pitchFamily="34" charset="0"/>
              </a:rPr>
              <a:t>Polypeptides (</a:t>
            </a:r>
            <a:r>
              <a:rPr lang="en-US" b="1" dirty="0">
                <a:latin typeface="Calibri" pitchFamily="34" charset="0"/>
                <a:ea typeface="ＭＳ Ｐゴシック" charset="-128"/>
                <a:cs typeface="Calibri" pitchFamily="34" charset="0"/>
              </a:rPr>
              <a:t>covalently linked </a:t>
            </a:r>
            <a:r>
              <a:rPr lang="en-US" b="1" dirty="0">
                <a:latin typeface="Calibri" pitchFamily="34" charset="0"/>
                <a:ea typeface="ＭＳ Ｐゴシック" charset="-128"/>
                <a:cs typeface="Calibri" pitchFamily="34" charset="0"/>
                <a:sym typeface="Symbol" charset="2"/>
              </a:rPr>
              <a:t>-</a:t>
            </a:r>
            <a:r>
              <a:rPr lang="en-US" b="1" dirty="0">
                <a:latin typeface="Calibri" pitchFamily="34" charset="0"/>
                <a:ea typeface="ＭＳ Ｐゴシック" charset="-128"/>
                <a:cs typeface="Calibri" pitchFamily="34" charset="0"/>
              </a:rPr>
              <a:t>amino acids</a:t>
            </a:r>
            <a:r>
              <a:rPr lang="en-US" sz="2800" b="1" dirty="0">
                <a:latin typeface="Calibri" pitchFamily="34" charset="0"/>
                <a:ea typeface="ＭＳ Ｐゴシック" charset="-128"/>
                <a:cs typeface="Calibri" pitchFamily="34" charset="0"/>
              </a:rPr>
              <a:t>) + possibly: </a:t>
            </a:r>
          </a:p>
          <a:p>
            <a:pPr marL="463550" lvl="2" eaLnBrk="1" hangingPunct="1">
              <a:spcBef>
                <a:spcPts val="0"/>
              </a:spcBef>
              <a:buSzPct val="75000"/>
              <a:buFontTx/>
              <a:buChar char="•"/>
              <a:defRPr/>
            </a:pPr>
            <a:r>
              <a:rPr lang="en-US" sz="2800" b="1" dirty="0">
                <a:latin typeface="Calibri" pitchFamily="34" charset="0"/>
                <a:ea typeface="ＭＳ Ｐゴシック" charset="-128"/>
                <a:cs typeface="Calibri" pitchFamily="34" charset="0"/>
              </a:rPr>
              <a:t> cofactors </a:t>
            </a:r>
          </a:p>
          <a:p>
            <a:pPr marL="1377950" lvl="3" indent="-457200" eaLnBrk="1" hangingPunct="1">
              <a:spcBef>
                <a:spcPts val="0"/>
              </a:spcBef>
              <a:buFont typeface="Symbol" pitchFamily="18" charset="2"/>
              <a:buChar char=""/>
              <a:defRPr/>
            </a:pPr>
            <a:r>
              <a:rPr lang="en-US" b="1" dirty="0">
                <a:latin typeface="Calibri" pitchFamily="34" charset="0"/>
                <a:ea typeface="ＭＳ Ｐゴシック" charset="-128"/>
                <a:cs typeface="Calibri" pitchFamily="34" charset="0"/>
              </a:rPr>
              <a:t>functional non-amino acid component</a:t>
            </a:r>
          </a:p>
          <a:p>
            <a:pPr marL="1377950" lvl="3" indent="-457200" eaLnBrk="1" hangingPunct="1">
              <a:spcBef>
                <a:spcPts val="0"/>
              </a:spcBef>
              <a:spcAft>
                <a:spcPts val="600"/>
              </a:spcAft>
              <a:buFont typeface="Symbol" pitchFamily="18" charset="2"/>
              <a:buChar char=""/>
              <a:defRPr/>
            </a:pPr>
            <a:r>
              <a:rPr lang="en-US" b="1" dirty="0">
                <a:latin typeface="Calibri" pitchFamily="34" charset="0"/>
                <a:ea typeface="ＭＳ Ｐゴシック" charset="-128"/>
                <a:cs typeface="Calibri" pitchFamily="34" charset="0"/>
              </a:rPr>
              <a:t>metal ions or organic molecules</a:t>
            </a:r>
          </a:p>
          <a:p>
            <a:pPr marL="463550" lvl="2" eaLnBrk="1" hangingPunct="1">
              <a:spcBef>
                <a:spcPts val="0"/>
              </a:spcBef>
              <a:buSzPct val="75000"/>
              <a:buFontTx/>
              <a:buChar char="•"/>
              <a:defRPr/>
            </a:pPr>
            <a:r>
              <a:rPr lang="en-US" sz="2800" b="1" dirty="0">
                <a:latin typeface="Calibri" pitchFamily="34" charset="0"/>
                <a:ea typeface="ＭＳ Ｐゴシック" charset="-128"/>
                <a:cs typeface="Calibri" pitchFamily="34" charset="0"/>
              </a:rPr>
              <a:t> coenzymes</a:t>
            </a:r>
          </a:p>
          <a:p>
            <a:pPr marL="1314450" lvl="3" indent="-393700" eaLnBrk="1" hangingPunct="1">
              <a:spcBef>
                <a:spcPts val="0"/>
              </a:spcBef>
              <a:buFont typeface="Symbol" pitchFamily="18" charset="2"/>
              <a:buChar char=""/>
              <a:defRPr/>
            </a:pPr>
            <a:r>
              <a:rPr lang="en-US" b="1" dirty="0">
                <a:latin typeface="Calibri" pitchFamily="34" charset="0"/>
                <a:ea typeface="ＭＳ Ｐゴシック" charset="-128"/>
                <a:cs typeface="Calibri" pitchFamily="34" charset="0"/>
              </a:rPr>
              <a:t>organic cofactors</a:t>
            </a:r>
          </a:p>
          <a:p>
            <a:pPr marL="1263650" lvl="3" indent="-342900" eaLnBrk="1" hangingPunct="1">
              <a:spcBef>
                <a:spcPts val="0"/>
              </a:spcBef>
              <a:spcAft>
                <a:spcPts val="600"/>
              </a:spcAft>
              <a:buFont typeface="Symbol" pitchFamily="18" charset="2"/>
              <a:buChar char=""/>
              <a:defRPr/>
            </a:pPr>
            <a:r>
              <a:rPr lang="en-US" b="1" dirty="0">
                <a:latin typeface="Calibri" pitchFamily="34" charset="0"/>
                <a:ea typeface="ＭＳ Ｐゴシック" charset="-128"/>
                <a:cs typeface="Calibri" pitchFamily="34" charset="0"/>
              </a:rPr>
              <a:t> NAD</a:t>
            </a:r>
            <a:r>
              <a:rPr lang="en-US" b="1" baseline="30000" dirty="0">
                <a:latin typeface="Calibri" pitchFamily="34" charset="0"/>
                <a:ea typeface="ＭＳ Ｐゴシック" charset="-128"/>
                <a:cs typeface="Calibri" pitchFamily="34" charset="0"/>
              </a:rPr>
              <a:t>+ </a:t>
            </a:r>
            <a:r>
              <a:rPr lang="en-US" b="1" dirty="0">
                <a:latin typeface="Calibri" pitchFamily="34" charset="0"/>
                <a:ea typeface="ＭＳ Ｐゴシック" charset="-128"/>
                <a:cs typeface="Calibri" pitchFamily="34" charset="0"/>
              </a:rPr>
              <a:t>in lactate dehydrogenase</a:t>
            </a:r>
          </a:p>
          <a:p>
            <a:pPr marL="463550" lvl="2" eaLnBrk="1" hangingPunct="1">
              <a:spcBef>
                <a:spcPts val="0"/>
              </a:spcBef>
              <a:buSzPct val="75000"/>
              <a:buFontTx/>
              <a:buChar char="•"/>
              <a:defRPr/>
            </a:pPr>
            <a:r>
              <a:rPr lang="en-US" sz="2800" b="1" dirty="0">
                <a:latin typeface="Calibri" pitchFamily="34" charset="0"/>
                <a:ea typeface="ＭＳ Ｐゴシック" charset="-128"/>
                <a:cs typeface="Calibri" pitchFamily="34" charset="0"/>
              </a:rPr>
              <a:t> prosthetic groups</a:t>
            </a:r>
          </a:p>
          <a:p>
            <a:pPr marL="1257300" lvl="2" indent="-342900" eaLnBrk="1" hangingPunct="1">
              <a:spcBef>
                <a:spcPts val="0"/>
              </a:spcBef>
              <a:buFont typeface="Symbol" pitchFamily="18" charset="2"/>
              <a:buChar char=""/>
              <a:defRPr/>
            </a:pPr>
            <a:r>
              <a:rPr lang="en-US" b="1" dirty="0">
                <a:latin typeface="Calibri" pitchFamily="34" charset="0"/>
                <a:ea typeface="ＭＳ Ｐゴシック" charset="-128"/>
                <a:cs typeface="Calibri" pitchFamily="34" charset="0"/>
              </a:rPr>
              <a:t>covalently attached cofactors </a:t>
            </a:r>
          </a:p>
          <a:p>
            <a:pPr marL="1257300" lvl="2" indent="-342900" eaLnBrk="1" hangingPunct="1">
              <a:spcBef>
                <a:spcPts val="0"/>
              </a:spcBef>
              <a:spcAft>
                <a:spcPts val="600"/>
              </a:spcAft>
              <a:buFont typeface="Symbol" pitchFamily="18" charset="2"/>
              <a:buChar char=""/>
              <a:defRPr/>
            </a:pPr>
            <a:r>
              <a:rPr lang="en-US" b="1" dirty="0" err="1">
                <a:latin typeface="Calibri" pitchFamily="34" charset="0"/>
                <a:ea typeface="ＭＳ Ｐゴシック" charset="-128"/>
                <a:cs typeface="Calibri" pitchFamily="34" charset="0"/>
              </a:rPr>
              <a:t>heme</a:t>
            </a:r>
            <a:r>
              <a:rPr lang="en-US" b="1" dirty="0">
                <a:latin typeface="Calibri" pitchFamily="34" charset="0"/>
                <a:ea typeface="ＭＳ Ｐゴシック" charset="-128"/>
                <a:cs typeface="Calibri" pitchFamily="34" charset="0"/>
              </a:rPr>
              <a:t> in myoglobin</a:t>
            </a:r>
            <a:endParaRPr lang="en-US" sz="3600" b="1" dirty="0">
              <a:latin typeface="Calibri" pitchFamily="34" charset="0"/>
              <a:ea typeface="ＭＳ Ｐゴシック" charset="-128"/>
              <a:cs typeface="Calibri" pitchFamily="34" charset="0"/>
            </a:endParaRPr>
          </a:p>
          <a:p>
            <a:pPr marL="463550" lvl="2" eaLnBrk="1" hangingPunct="1">
              <a:spcBef>
                <a:spcPts val="0"/>
              </a:spcBef>
              <a:buSzPct val="75000"/>
              <a:buFontTx/>
              <a:buChar char="•"/>
              <a:defRPr/>
            </a:pPr>
            <a:r>
              <a:rPr lang="en-US" sz="2800" b="1" dirty="0">
                <a:latin typeface="Calibri" pitchFamily="34" charset="0"/>
                <a:ea typeface="ＭＳ Ｐゴシック" charset="-128"/>
                <a:cs typeface="Calibri" pitchFamily="34" charset="0"/>
              </a:rPr>
              <a:t> other modifications</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102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213" y="914400"/>
            <a:ext cx="8535987" cy="5027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4950" y="0"/>
            <a:ext cx="359568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102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450" y="379413"/>
            <a:ext cx="7529513" cy="609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3038" y="754063"/>
            <a:ext cx="5872162" cy="5722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Rectangle 4"/>
          <p:cNvSpPr>
            <a:spLocks noGrp="1" noChangeArrowheads="1"/>
          </p:cNvSpPr>
          <p:nvPr>
            <p:ph type="title" idx="4294967295"/>
          </p:nvPr>
        </p:nvSpPr>
        <p:spPr>
          <a:xfrm>
            <a:off x="685800" y="0"/>
            <a:ext cx="7772400" cy="457200"/>
          </a:xfrm>
        </p:spPr>
        <p:txBody>
          <a:bodyPr>
            <a:normAutofit fontScale="90000"/>
          </a:bodyPr>
          <a:lstStyle/>
          <a:p>
            <a:pPr eaLnBrk="1" hangingPunct="1"/>
            <a:r>
              <a:rPr lang="en-US" smtClean="0"/>
              <a:t>L and D forms</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en-US" b="1" dirty="0" smtClean="0"/>
              <a:t>Carbon Numbering System</a:t>
            </a:r>
          </a:p>
        </p:txBody>
      </p:sp>
      <p:pic>
        <p:nvPicPr>
          <p:cNvPr id="7171" name="Picture 4" descr="unnumbered 3 p7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584325"/>
            <a:ext cx="8534400" cy="3687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2" name="Text Box 5"/>
          <p:cNvSpPr txBox="1">
            <a:spLocks noChangeArrowheads="1"/>
          </p:cNvSpPr>
          <p:nvPr/>
        </p:nvSpPr>
        <p:spPr bwMode="auto">
          <a:xfrm>
            <a:off x="0" y="4724400"/>
            <a:ext cx="3048000" cy="57943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Unicode MS" pitchFamily="34" charset="-128"/>
              </a:defRPr>
            </a:lvl1pPr>
            <a:lvl2pPr marL="742950" indent="-285750">
              <a:defRPr sz="2400">
                <a:solidFill>
                  <a:schemeClr val="tx1"/>
                </a:solidFill>
                <a:latin typeface="Arial Unicode MS" pitchFamily="34" charset="-128"/>
              </a:defRPr>
            </a:lvl2pPr>
            <a:lvl3pPr marL="1143000" indent="-228600">
              <a:defRPr sz="2400">
                <a:solidFill>
                  <a:schemeClr val="tx1"/>
                </a:solidFill>
                <a:latin typeface="Arial Unicode MS" pitchFamily="34" charset="-128"/>
              </a:defRPr>
            </a:lvl3pPr>
            <a:lvl4pPr marL="1600200" indent="-228600">
              <a:defRPr sz="2400">
                <a:solidFill>
                  <a:schemeClr val="tx1"/>
                </a:solidFill>
                <a:latin typeface="Arial Unicode MS" pitchFamily="34" charset="-128"/>
              </a:defRPr>
            </a:lvl4pPr>
            <a:lvl5pPr marL="2057400" indent="-228600">
              <a:defRPr sz="2400">
                <a:solidFill>
                  <a:schemeClr val="tx1"/>
                </a:solidFill>
                <a:latin typeface="Arial Unicode MS" pitchFamily="34" charset="-128"/>
              </a:defRPr>
            </a:lvl5pPr>
            <a:lvl6pPr marL="2514600" indent="-228600" eaLnBrk="0" fontAlgn="base" hangingPunct="0">
              <a:spcBef>
                <a:spcPct val="0"/>
              </a:spcBef>
              <a:spcAft>
                <a:spcPct val="0"/>
              </a:spcAft>
              <a:defRPr sz="2400">
                <a:solidFill>
                  <a:schemeClr val="tx1"/>
                </a:solidFill>
                <a:latin typeface="Arial Unicode MS" pitchFamily="34" charset="-128"/>
              </a:defRPr>
            </a:lvl6pPr>
            <a:lvl7pPr marL="2971800" indent="-228600" eaLnBrk="0" fontAlgn="base" hangingPunct="0">
              <a:spcBef>
                <a:spcPct val="0"/>
              </a:spcBef>
              <a:spcAft>
                <a:spcPct val="0"/>
              </a:spcAft>
              <a:defRPr sz="2400">
                <a:solidFill>
                  <a:schemeClr val="tx1"/>
                </a:solidFill>
                <a:latin typeface="Arial Unicode MS" pitchFamily="34" charset="-128"/>
              </a:defRPr>
            </a:lvl7pPr>
            <a:lvl8pPr marL="3429000" indent="-228600" eaLnBrk="0" fontAlgn="base" hangingPunct="0">
              <a:spcBef>
                <a:spcPct val="0"/>
              </a:spcBef>
              <a:spcAft>
                <a:spcPct val="0"/>
              </a:spcAft>
              <a:defRPr sz="2400">
                <a:solidFill>
                  <a:schemeClr val="tx1"/>
                </a:solidFill>
                <a:latin typeface="Arial Unicode MS" pitchFamily="34" charset="-128"/>
              </a:defRPr>
            </a:lvl8pPr>
            <a:lvl9pPr marL="3886200" indent="-228600" eaLnBrk="0" fontAlgn="base" hangingPunct="0">
              <a:spcBef>
                <a:spcPct val="0"/>
              </a:spcBef>
              <a:spcAft>
                <a:spcPct val="0"/>
              </a:spcAft>
              <a:defRPr sz="2400">
                <a:solidFill>
                  <a:schemeClr val="tx1"/>
                </a:solidFill>
                <a:latin typeface="Arial Unicode MS" pitchFamily="34" charset="-128"/>
              </a:defRPr>
            </a:lvl9pPr>
          </a:lstStyle>
          <a:p>
            <a:pPr>
              <a:spcBef>
                <a:spcPct val="50000"/>
              </a:spcBef>
            </a:pPr>
            <a:r>
              <a:rPr lang="en-US" sz="3200">
                <a:solidFill>
                  <a:schemeClr val="bg1"/>
                </a:solidFill>
              </a:rPr>
              <a:t>A</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1266" name="Rectangle 2"/>
          <p:cNvSpPr>
            <a:spLocks noGrp="1" noChangeArrowheads="1"/>
          </p:cNvSpPr>
          <p:nvPr>
            <p:ph type="ctrTitle"/>
          </p:nvPr>
        </p:nvSpPr>
        <p:spPr>
          <a:xfrm>
            <a:off x="685800" y="76200"/>
            <a:ext cx="7772400" cy="762000"/>
          </a:xfrm>
        </p:spPr>
        <p:txBody>
          <a:bodyPr>
            <a:normAutofit/>
          </a:bodyPr>
          <a:lstStyle/>
          <a:p>
            <a:pPr eaLnBrk="1" hangingPunct="1"/>
            <a:r>
              <a:rPr lang="en-US" sz="3200" b="1" dirty="0" smtClean="0"/>
              <a:t>Amino Acids: Classification</a:t>
            </a:r>
          </a:p>
        </p:txBody>
      </p:sp>
      <p:sp>
        <p:nvSpPr>
          <p:cNvPr id="12291" name="Text Box 4"/>
          <p:cNvSpPr>
            <a:spLocks noGrp="1" noChangeArrowheads="1"/>
          </p:cNvSpPr>
          <p:nvPr>
            <p:ph type="subTitle" idx="1"/>
          </p:nvPr>
        </p:nvSpPr>
        <p:spPr>
          <a:xfrm>
            <a:off x="838200" y="1447800"/>
            <a:ext cx="7848600" cy="4800600"/>
          </a:xfrm>
        </p:spPr>
        <p:txBody>
          <a:bodyPr/>
          <a:lstStyle/>
          <a:p>
            <a:pPr algn="l">
              <a:spcBef>
                <a:spcPct val="50000"/>
              </a:spcBef>
              <a:defRPr/>
            </a:pPr>
            <a:r>
              <a:rPr lang="en-US" sz="2800" b="1" dirty="0" smtClean="0">
                <a:solidFill>
                  <a:schemeClr val="tx1"/>
                </a:solidFill>
                <a:ea typeface="ＭＳ Ｐゴシック" charset="-128"/>
              </a:rPr>
              <a:t>Common amino acids can be placed in five basic groups depending on their R substituents:</a:t>
            </a:r>
          </a:p>
          <a:p>
            <a:pPr marL="1882775" algn="l">
              <a:spcBef>
                <a:spcPct val="50000"/>
              </a:spcBef>
              <a:buFontTx/>
              <a:buChar char="•"/>
              <a:defRPr/>
            </a:pPr>
            <a:r>
              <a:rPr lang="en-US" sz="2400" b="1" dirty="0" smtClean="0">
                <a:solidFill>
                  <a:schemeClr val="tx1"/>
                </a:solidFill>
                <a:ea typeface="ＭＳ Ｐゴシック" charset="-128"/>
              </a:rPr>
              <a:t> Nonpolar, aliphatic (7)</a:t>
            </a:r>
          </a:p>
          <a:p>
            <a:pPr marL="1882775" algn="l">
              <a:spcBef>
                <a:spcPct val="50000"/>
              </a:spcBef>
              <a:buFontTx/>
              <a:buChar char="•"/>
              <a:defRPr/>
            </a:pPr>
            <a:r>
              <a:rPr lang="en-US" sz="2400" b="1" dirty="0" smtClean="0">
                <a:solidFill>
                  <a:schemeClr val="tx1"/>
                </a:solidFill>
                <a:ea typeface="ＭＳ Ｐゴシック" charset="-128"/>
              </a:rPr>
              <a:t> Aromatic (3)</a:t>
            </a:r>
          </a:p>
          <a:p>
            <a:pPr marL="1882775" algn="l">
              <a:spcBef>
                <a:spcPct val="50000"/>
              </a:spcBef>
              <a:buFontTx/>
              <a:buChar char="•"/>
              <a:defRPr/>
            </a:pPr>
            <a:r>
              <a:rPr lang="en-US" sz="2400" b="1" dirty="0" smtClean="0">
                <a:solidFill>
                  <a:schemeClr val="tx1"/>
                </a:solidFill>
                <a:ea typeface="ＭＳ Ｐゴシック" charset="-128"/>
              </a:rPr>
              <a:t> Polar, uncharged (5)</a:t>
            </a:r>
          </a:p>
          <a:p>
            <a:pPr marL="1882775" algn="l">
              <a:spcBef>
                <a:spcPct val="50000"/>
              </a:spcBef>
              <a:buFontTx/>
              <a:buChar char="•"/>
              <a:defRPr/>
            </a:pPr>
            <a:r>
              <a:rPr lang="en-US" sz="2400" b="1" dirty="0" smtClean="0">
                <a:solidFill>
                  <a:schemeClr val="tx1"/>
                </a:solidFill>
                <a:ea typeface="ＭＳ Ｐゴシック" charset="-128"/>
              </a:rPr>
              <a:t> Positively charged (3)</a:t>
            </a:r>
          </a:p>
          <a:p>
            <a:pPr marL="1882775" algn="l">
              <a:spcBef>
                <a:spcPct val="50000"/>
              </a:spcBef>
              <a:buFontTx/>
              <a:buChar char="•"/>
              <a:defRPr/>
            </a:pPr>
            <a:r>
              <a:rPr lang="en-US" sz="2400" b="1" dirty="0" smtClean="0">
                <a:solidFill>
                  <a:schemeClr val="tx1"/>
                </a:solidFill>
                <a:ea typeface="ＭＳ Ｐゴシック" charset="-128"/>
              </a:rPr>
              <a:t> Negatively charged (2)</a:t>
            </a:r>
          </a:p>
          <a:p>
            <a:pPr algn="l">
              <a:spcBef>
                <a:spcPct val="50000"/>
              </a:spcBef>
              <a:buFontTx/>
              <a:buChar char="•"/>
              <a:defRPr/>
            </a:pPr>
            <a:endParaRPr lang="en-US" sz="2400" b="1" dirty="0" smtClean="0">
              <a:solidFill>
                <a:schemeClr val="tx1"/>
              </a:solidFill>
              <a:latin typeface="Arial" charset="0"/>
              <a:ea typeface="ＭＳ Ｐゴシック" charset="-128"/>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4" descr="table 3-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677400" cy="854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95" name="Picture 5" descr="unnumbered 3 p7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2425" y="0"/>
            <a:ext cx="2441575"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6" name="Text Box 6"/>
          <p:cNvSpPr txBox="1">
            <a:spLocks noChangeArrowheads="1"/>
          </p:cNvSpPr>
          <p:nvPr/>
        </p:nvSpPr>
        <p:spPr bwMode="auto">
          <a:xfrm>
            <a:off x="6553200" y="2971800"/>
            <a:ext cx="2590800" cy="64135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Unicode MS" pitchFamily="34" charset="-128"/>
              </a:defRPr>
            </a:lvl1pPr>
            <a:lvl2pPr marL="742950" indent="-285750">
              <a:defRPr sz="2400">
                <a:solidFill>
                  <a:schemeClr val="tx1"/>
                </a:solidFill>
                <a:latin typeface="Arial Unicode MS" pitchFamily="34" charset="-128"/>
              </a:defRPr>
            </a:lvl2pPr>
            <a:lvl3pPr marL="1143000" indent="-228600">
              <a:defRPr sz="2400">
                <a:solidFill>
                  <a:schemeClr val="tx1"/>
                </a:solidFill>
                <a:latin typeface="Arial Unicode MS" pitchFamily="34" charset="-128"/>
              </a:defRPr>
            </a:lvl3pPr>
            <a:lvl4pPr marL="1600200" indent="-228600">
              <a:defRPr sz="2400">
                <a:solidFill>
                  <a:schemeClr val="tx1"/>
                </a:solidFill>
                <a:latin typeface="Arial Unicode MS" pitchFamily="34" charset="-128"/>
              </a:defRPr>
            </a:lvl4pPr>
            <a:lvl5pPr marL="2057400" indent="-228600">
              <a:defRPr sz="2400">
                <a:solidFill>
                  <a:schemeClr val="tx1"/>
                </a:solidFill>
                <a:latin typeface="Arial Unicode MS" pitchFamily="34" charset="-128"/>
              </a:defRPr>
            </a:lvl5pPr>
            <a:lvl6pPr marL="2514600" indent="-228600" eaLnBrk="0" fontAlgn="base" hangingPunct="0">
              <a:spcBef>
                <a:spcPct val="0"/>
              </a:spcBef>
              <a:spcAft>
                <a:spcPct val="0"/>
              </a:spcAft>
              <a:defRPr sz="2400">
                <a:solidFill>
                  <a:schemeClr val="tx1"/>
                </a:solidFill>
                <a:latin typeface="Arial Unicode MS" pitchFamily="34" charset="-128"/>
              </a:defRPr>
            </a:lvl6pPr>
            <a:lvl7pPr marL="2971800" indent="-228600" eaLnBrk="0" fontAlgn="base" hangingPunct="0">
              <a:spcBef>
                <a:spcPct val="0"/>
              </a:spcBef>
              <a:spcAft>
                <a:spcPct val="0"/>
              </a:spcAft>
              <a:defRPr sz="2400">
                <a:solidFill>
                  <a:schemeClr val="tx1"/>
                </a:solidFill>
                <a:latin typeface="Arial Unicode MS" pitchFamily="34" charset="-128"/>
              </a:defRPr>
            </a:lvl7pPr>
            <a:lvl8pPr marL="3429000" indent="-228600" eaLnBrk="0" fontAlgn="base" hangingPunct="0">
              <a:spcBef>
                <a:spcPct val="0"/>
              </a:spcBef>
              <a:spcAft>
                <a:spcPct val="0"/>
              </a:spcAft>
              <a:defRPr sz="2400">
                <a:solidFill>
                  <a:schemeClr val="tx1"/>
                </a:solidFill>
                <a:latin typeface="Arial Unicode MS" pitchFamily="34" charset="-128"/>
              </a:defRPr>
            </a:lvl8pPr>
            <a:lvl9pPr marL="3886200" indent="-228600" eaLnBrk="0" fontAlgn="base" hangingPunct="0">
              <a:spcBef>
                <a:spcPct val="0"/>
              </a:spcBef>
              <a:spcAft>
                <a:spcPct val="0"/>
              </a:spcAft>
              <a:defRPr sz="2400">
                <a:solidFill>
                  <a:schemeClr val="tx1"/>
                </a:solidFill>
                <a:latin typeface="Arial Unicode MS" pitchFamily="34" charset="-128"/>
              </a:defRPr>
            </a:lvl9pPr>
          </a:lstStyle>
          <a:p>
            <a:pPr>
              <a:spcBef>
                <a:spcPct val="50000"/>
              </a:spcBef>
            </a:pPr>
            <a:r>
              <a:rPr lang="en-US" sz="1800" b="1"/>
              <a:t>Invented the One Letter Amino Acid Code.</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713" y="379413"/>
            <a:ext cx="7902575" cy="609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963" y="379413"/>
            <a:ext cx="8218487" cy="609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1693</TotalTime>
  <Words>1296</Words>
  <Application>Microsoft Office PowerPoint</Application>
  <PresentationFormat>On-screen Show (4:3)</PresentationFormat>
  <Paragraphs>157</Paragraphs>
  <Slides>35</Slides>
  <Notes>28</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Proteins:  Enzymes, Binding Proteins, Structural Proteins – all made from Amino Acids</vt:lpstr>
      <vt:lpstr>Amino Acids:  Building Blocks of Protein</vt:lpstr>
      <vt:lpstr>Amino acids share many features, differing only at the R substituent</vt:lpstr>
      <vt:lpstr>L and D forms</vt:lpstr>
      <vt:lpstr>Carbon Numbering System</vt:lpstr>
      <vt:lpstr>Amino Acids: Classification</vt:lpstr>
      <vt:lpstr>PowerPoint Presentation</vt:lpstr>
      <vt:lpstr>PowerPoint Presentation</vt:lpstr>
      <vt:lpstr>PowerPoint Presentation</vt:lpstr>
      <vt:lpstr>PowerPoint Presentation</vt:lpstr>
      <vt:lpstr>PowerPoint Presentation</vt:lpstr>
      <vt:lpstr>PowerPoint Presentation</vt:lpstr>
      <vt:lpstr>Spectrophotometry</vt:lpstr>
      <vt:lpstr>UV light Absorption by Proteins – due to 2 Amino Acids</vt:lpstr>
      <vt:lpstr>Cysteine can form Disulfide Bonds</vt:lpstr>
      <vt:lpstr>Uncommon Amino Acids</vt:lpstr>
      <vt:lpstr>Amino acids in Proteins Can be Reversibly Modified</vt:lpstr>
      <vt:lpstr>Non Protein Amino Acids</vt:lpstr>
      <vt:lpstr>Toxic Amino Acids</vt:lpstr>
      <vt:lpstr>Which Form Occurs in Water ?</vt:lpstr>
      <vt:lpstr>Glycine Acid/Base Titration</vt:lpstr>
      <vt:lpstr>Compare Amino Acids to Simple Carboxylic Acids and Amines</vt:lpstr>
      <vt:lpstr>Glutamate has 3 pKa’s</vt:lpstr>
      <vt:lpstr>Histidine has 3 pKa’s</vt:lpstr>
      <vt:lpstr>How to Calculate the pI When the Side Chain is Ionizable</vt:lpstr>
      <vt:lpstr>Peptide Bond Formation</vt:lpstr>
      <vt:lpstr>Structure of a Simple Peptide</vt:lpstr>
      <vt:lpstr>Naming peptides:  start at the N-terminus</vt:lpstr>
      <vt:lpstr>AEGK</vt:lpstr>
      <vt:lpstr>Aspartame</vt:lpstr>
      <vt:lpstr>Peptides: A Variety of Functions</vt:lpstr>
      <vt:lpstr>Proteins are: </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Amino Acids, Peptides and Proteins</dc:title>
  <dc:creator>John Makemson</dc:creator>
  <cp:lastModifiedBy>Dr. Anand Singh</cp:lastModifiedBy>
  <cp:revision>19</cp:revision>
  <dcterms:created xsi:type="dcterms:W3CDTF">2012-05-04T13:07:11Z</dcterms:created>
  <dcterms:modified xsi:type="dcterms:W3CDTF">2020-05-10T20:32:42Z</dcterms:modified>
</cp:coreProperties>
</file>

<file path=docProps/thumbnail.jpeg>
</file>